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50"/>
  </p:notesMasterIdLst>
  <p:sldIdLst>
    <p:sldId id="257" r:id="rId4"/>
    <p:sldId id="267" r:id="rId5"/>
    <p:sldId id="265" r:id="rId6"/>
    <p:sldId id="258" r:id="rId7"/>
    <p:sldId id="260" r:id="rId8"/>
    <p:sldId id="269" r:id="rId9"/>
    <p:sldId id="272" r:id="rId10"/>
    <p:sldId id="273" r:id="rId11"/>
    <p:sldId id="274" r:id="rId12"/>
    <p:sldId id="270" r:id="rId13"/>
    <p:sldId id="278" r:id="rId14"/>
    <p:sldId id="276" r:id="rId15"/>
    <p:sldId id="292" r:id="rId16"/>
    <p:sldId id="301" r:id="rId17"/>
    <p:sldId id="277" r:id="rId18"/>
    <p:sldId id="275" r:id="rId19"/>
    <p:sldId id="279" r:id="rId20"/>
    <p:sldId id="280" r:id="rId21"/>
    <p:sldId id="282" r:id="rId22"/>
    <p:sldId id="281" r:id="rId23"/>
    <p:sldId id="283" r:id="rId24"/>
    <p:sldId id="298" r:id="rId25"/>
    <p:sldId id="300" r:id="rId26"/>
    <p:sldId id="297" r:id="rId27"/>
    <p:sldId id="302" r:id="rId28"/>
    <p:sldId id="303" r:id="rId29"/>
    <p:sldId id="284" r:id="rId30"/>
    <p:sldId id="285" r:id="rId31"/>
    <p:sldId id="287" r:id="rId32"/>
    <p:sldId id="288" r:id="rId33"/>
    <p:sldId id="299" r:id="rId34"/>
    <p:sldId id="290" r:id="rId35"/>
    <p:sldId id="291" r:id="rId36"/>
    <p:sldId id="293" r:id="rId37"/>
    <p:sldId id="295" r:id="rId38"/>
    <p:sldId id="296" r:id="rId39"/>
    <p:sldId id="259" r:id="rId40"/>
    <p:sldId id="294" r:id="rId41"/>
    <p:sldId id="261" r:id="rId42"/>
    <p:sldId id="268" r:id="rId43"/>
    <p:sldId id="262" r:id="rId44"/>
    <p:sldId id="271" r:id="rId45"/>
    <p:sldId id="289" r:id="rId46"/>
    <p:sldId id="266" r:id="rId47"/>
    <p:sldId id="264" r:id="rId48"/>
    <p:sldId id="263" r:id="rId4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r Höglund" initials="KH" lastIdx="1" clrIdx="0">
    <p:extLst>
      <p:ext uri="{19B8F6BF-5375-455C-9EA6-DF929625EA0E}">
        <p15:presenceInfo xmlns:p15="http://schemas.microsoft.com/office/powerpoint/2012/main" userId="eb9b89e853593c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8638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6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49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Vähäkangas" userId="750c4bf1-8f19-4892-af25-f72318a09f1e" providerId="ADAL" clId="{6FCE7168-D03D-4E37-B8CB-A2F335EDD3D7}"/>
    <pc:docChg chg="modSld sldOrd">
      <pc:chgData name="Janne Vähäkangas" userId="750c4bf1-8f19-4892-af25-f72318a09f1e" providerId="ADAL" clId="{6FCE7168-D03D-4E37-B8CB-A2F335EDD3D7}" dt="2022-11-21T09:01:53.897" v="64" actId="6549"/>
      <pc:docMkLst>
        <pc:docMk/>
      </pc:docMkLst>
      <pc:sldChg chg="modSp mod ord">
        <pc:chgData name="Janne Vähäkangas" userId="750c4bf1-8f19-4892-af25-f72318a09f1e" providerId="ADAL" clId="{6FCE7168-D03D-4E37-B8CB-A2F335EDD3D7}" dt="2022-11-21T09:01:53.897" v="64" actId="6549"/>
        <pc:sldMkLst>
          <pc:docMk/>
          <pc:sldMk cId="3774921732" sldId="267"/>
        </pc:sldMkLst>
        <pc:spChg chg="mod">
          <ac:chgData name="Janne Vähäkangas" userId="750c4bf1-8f19-4892-af25-f72318a09f1e" providerId="ADAL" clId="{6FCE7168-D03D-4E37-B8CB-A2F335EDD3D7}" dt="2022-11-21T09:01:53.897" v="64" actId="6549"/>
          <ac:spMkLst>
            <pc:docMk/>
            <pc:sldMk cId="3774921732" sldId="267"/>
            <ac:spMk id="7" creationId="{9C1E6913-4386-3F43-974A-5059A10B359A}"/>
          </ac:spMkLst>
        </pc:spChg>
      </pc:sldChg>
      <pc:sldChg chg="modSp mod">
        <pc:chgData name="Janne Vähäkangas" userId="750c4bf1-8f19-4892-af25-f72318a09f1e" providerId="ADAL" clId="{6FCE7168-D03D-4E37-B8CB-A2F335EDD3D7}" dt="2022-11-16T09:02:31.790" v="63" actId="20577"/>
        <pc:sldMkLst>
          <pc:docMk/>
          <pc:sldMk cId="1217643232" sldId="272"/>
        </pc:sldMkLst>
        <pc:spChg chg="mod">
          <ac:chgData name="Janne Vähäkangas" userId="750c4bf1-8f19-4892-af25-f72318a09f1e" providerId="ADAL" clId="{6FCE7168-D03D-4E37-B8CB-A2F335EDD3D7}" dt="2022-11-16T09:02:31.790" v="63" actId="20577"/>
          <ac:spMkLst>
            <pc:docMk/>
            <pc:sldMk cId="1217643232" sldId="272"/>
            <ac:spMk id="6" creationId="{B7E61963-3DDB-3F41-B93B-370C80AD6C81}"/>
          </ac:spMkLst>
        </pc:spChg>
      </pc:sldChg>
      <pc:sldChg chg="modSp mod">
        <pc:chgData name="Janne Vähäkangas" userId="750c4bf1-8f19-4892-af25-f72318a09f1e" providerId="ADAL" clId="{6FCE7168-D03D-4E37-B8CB-A2F335EDD3D7}" dt="2022-11-16T07:48:30.437" v="15" actId="20577"/>
        <pc:sldMkLst>
          <pc:docMk/>
          <pc:sldMk cId="2775770897" sldId="277"/>
        </pc:sldMkLst>
        <pc:spChg chg="mod">
          <ac:chgData name="Janne Vähäkangas" userId="750c4bf1-8f19-4892-af25-f72318a09f1e" providerId="ADAL" clId="{6FCE7168-D03D-4E37-B8CB-A2F335EDD3D7}" dt="2022-11-16T07:48:30.437" v="15" actId="20577"/>
          <ac:spMkLst>
            <pc:docMk/>
            <pc:sldMk cId="2775770897" sldId="277"/>
            <ac:spMk id="7" creationId="{9C1E6913-4386-3F43-974A-5059A10B359A}"/>
          </ac:spMkLst>
        </pc:spChg>
      </pc:sldChg>
      <pc:sldChg chg="modSp mod">
        <pc:chgData name="Janne Vähäkangas" userId="750c4bf1-8f19-4892-af25-f72318a09f1e" providerId="ADAL" clId="{6FCE7168-D03D-4E37-B8CB-A2F335EDD3D7}" dt="2022-11-10T10:17:10.123" v="8" actId="6549"/>
        <pc:sldMkLst>
          <pc:docMk/>
          <pc:sldMk cId="1500304480" sldId="278"/>
        </pc:sldMkLst>
        <pc:spChg chg="mod">
          <ac:chgData name="Janne Vähäkangas" userId="750c4bf1-8f19-4892-af25-f72318a09f1e" providerId="ADAL" clId="{6FCE7168-D03D-4E37-B8CB-A2F335EDD3D7}" dt="2022-11-10T10:17:10.123" v="8" actId="6549"/>
          <ac:spMkLst>
            <pc:docMk/>
            <pc:sldMk cId="1500304480" sldId="278"/>
            <ac:spMk id="7" creationId="{9C1E6913-4386-3F43-974A-5059A10B359A}"/>
          </ac:spMkLst>
        </pc:spChg>
      </pc:sldChg>
      <pc:sldChg chg="modSp mod">
        <pc:chgData name="Janne Vähäkangas" userId="750c4bf1-8f19-4892-af25-f72318a09f1e" providerId="ADAL" clId="{6FCE7168-D03D-4E37-B8CB-A2F335EDD3D7}" dt="2022-11-16T08:33:58.047" v="35" actId="20577"/>
        <pc:sldMkLst>
          <pc:docMk/>
          <pc:sldMk cId="3735447600" sldId="291"/>
        </pc:sldMkLst>
        <pc:spChg chg="mod">
          <ac:chgData name="Janne Vähäkangas" userId="750c4bf1-8f19-4892-af25-f72318a09f1e" providerId="ADAL" clId="{6FCE7168-D03D-4E37-B8CB-A2F335EDD3D7}" dt="2022-11-16T08:33:58.047" v="35" actId="20577"/>
          <ac:spMkLst>
            <pc:docMk/>
            <pc:sldMk cId="3735447600" sldId="291"/>
            <ac:spMk id="7" creationId="{9C1E6913-4386-3F43-974A-5059A10B359A}"/>
          </ac:spMkLst>
        </pc:spChg>
      </pc:sldChg>
      <pc:sldChg chg="ord">
        <pc:chgData name="Janne Vähäkangas" userId="750c4bf1-8f19-4892-af25-f72318a09f1e" providerId="ADAL" clId="{6FCE7168-D03D-4E37-B8CB-A2F335EDD3D7}" dt="2022-11-16T07:43:51.164" v="12"/>
        <pc:sldMkLst>
          <pc:docMk/>
          <pc:sldMk cId="4006734147" sldId="292"/>
        </pc:sldMkLst>
      </pc:sldChg>
      <pc:sldChg chg="ord">
        <pc:chgData name="Janne Vähäkangas" userId="750c4bf1-8f19-4892-af25-f72318a09f1e" providerId="ADAL" clId="{6FCE7168-D03D-4E37-B8CB-A2F335EDD3D7}" dt="2022-11-16T07:43:54.758" v="14"/>
        <pc:sldMkLst>
          <pc:docMk/>
          <pc:sldMk cId="1650533917" sldId="30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8T12:16:54.826" idx="1">
    <p:pos x="5224" y="615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017B-D73E-CD40-8FB8-88A9249D220A}" type="datetimeFigureOut">
              <a:rPr lang="en-FI" smtClean="0"/>
              <a:t>11/21/2022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3570-701E-4F40-8011-B3842737B24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92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034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49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239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52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306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1FE-E965-2149-B81E-63544D1E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77915-C3D4-0948-8C73-3FD6895A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053C27-3EB2-3443-8642-4B1E1CC5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CD980D-4EF7-084B-B795-D09BC54B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10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010-D577-504E-AD4D-70E1213E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D3A99-54C0-8845-B145-BF70453A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F88E3E-8DC7-9B41-83A6-C910406D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4A7E2B-EF66-3941-95DC-45E90D5D6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36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5ADDC-2BA1-FF4A-BD8E-179ADC31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0C33B-B6C3-0E4A-8625-EDAFE5A4B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E3B1EF-5CC1-D74A-A8A1-9270CC60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ABC0FA-260F-B046-B5A5-B2A88098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7807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1FE-E965-2149-B81E-63544D1E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77915-C3D4-0948-8C73-3FD6895A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053C27-3EB2-3443-8642-4B1E1CC5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CD980D-4EF7-084B-B795-D09BC54B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7503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B3B4-B802-1948-8EF2-279C77B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36CA-2300-5F4B-BA4E-73E86D25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5F26BD0-CBD1-A04E-81EE-CD36F937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396C3E-A456-0A4D-8DE4-5B9B56AA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4396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3A63-D5A2-1A4F-894F-01C4D70C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0A10-1742-BA48-B36D-A4E45B06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809814-3854-9442-AE19-73B6E22A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2E3F-B1A7-654A-9066-39997716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758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5795-FBA7-994D-96EE-AB2250F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439D-8E19-3241-8C7E-CBFB5F77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9E7C-D2E4-0B4B-BB84-A05BA563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C81AB1-5739-214D-ACA9-41C0CB91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3297C9-FA9C-E447-AF86-5D7F83D1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643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5E85-DDF6-3645-89ED-BA2383D0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2174-989E-B94E-AB61-8FD8C224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DA646-5466-AF4F-AC1C-3E16A879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FC21D-1B1D-964D-8EAC-1EE1014D6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4901-A6B9-7A48-BAE7-AEFECEE92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5FCBA7F-B470-6446-AC27-BC2DF9B0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2ED386-75E4-5B43-ABD7-E0F938545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411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8FB6-94D3-D343-8934-619C7A2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D18BCB-A45D-904C-8718-73FDF712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6EFFFA-44E7-1140-8AE4-8A797CE5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0557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5FC474-B389-0542-82CC-6D24F87F8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DD3106-0205-F144-9658-D42DFAAD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2492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20F3-6D60-FD4A-8582-62EC536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FB3B-C1F9-DF40-BC27-F8DE54FE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4D927-7261-2242-9A4A-FD58159F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412AB7-0A39-FC43-A17B-42F329B8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26CF54-5773-9D42-BD65-85ECF19B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7371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B3B4-B802-1948-8EF2-279C77B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36CA-2300-5F4B-BA4E-73E86D25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5F26BD0-CBD1-A04E-81EE-CD36F937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396C3E-A456-0A4D-8DE4-5B9B56AA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8274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DA92-4CDF-E24A-9A10-1D156D5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0B24-F0E8-7242-BA01-3B455CEC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A8AC-3807-C845-BFB6-ECFCF74B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95D157E-A882-564C-9845-E4DFD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5365A2-6D5A-3E46-8B7A-09CAB291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9908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010-D577-504E-AD4D-70E1213E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D3A99-54C0-8845-B145-BF70453A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F88E3E-8DC7-9B41-83A6-C910406D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4A7E2B-EF66-3941-95DC-45E90D5D6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0343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5ADDC-2BA1-FF4A-BD8E-179ADC31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0C33B-B6C3-0E4A-8625-EDAFE5A4B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E3B1EF-5CC1-D74A-A8A1-9270CC60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ABC0FA-260F-B046-B5A5-B2A88098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7654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2328-0503-894D-AC14-D938C76D7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29079-1141-0449-A144-2C1C7817E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A193A8-41D6-F046-B8A4-4B068DAAC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117B3-1BF5-8748-9D60-5B2D25C4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81998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1FFD-008D-264D-9B73-1F8B4CA3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56CB-6F89-D448-B67B-22935B29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0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63A4EA-8442-614B-945D-77F251BDD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E3704-9234-CA4E-A5A2-76EDC141A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3038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9940-60A4-0B4D-8A88-951FDD1D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236D2-57AA-654B-ACE4-B90EBA256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A53FA2-E79E-2A49-992F-745489920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01C02-87EF-FB48-AF65-E6697D8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93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CE6D-052C-7542-966E-236FD02C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F873-14FA-6B48-B42F-E4603B161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755CF-0CE3-DC47-B974-5874F414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0029CF-187E-C446-9BF4-A012681D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47E51B-06C9-9947-821F-5C761352B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69193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66A1-92C5-7C48-AA9F-22F039CA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91C9-F4C6-2444-BA13-26B8C068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CC98E-1540-3B44-96E0-EC2DC7501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DF96-73C4-D542-BA86-70D03B78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FC49F-D1E5-B549-ACD3-7382682F7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DDE82D6-40C1-254A-B8BD-B8F39ED7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BA4233-1BAB-5F47-AE1C-75308B389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8645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9873-0D8E-614E-B677-D54798C1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DD028-53AB-9342-A34E-070CB1D67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687C-240E-E94D-AD98-0F53C26B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3929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4F34-D179-464F-B891-CE5E262EF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A65FB1-819F-C540-BEB2-94E6A8FC5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28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3A63-D5A2-1A4F-894F-01C4D70C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0A10-1742-BA48-B36D-A4E45B06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809814-3854-9442-AE19-73B6E22A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2E3F-B1A7-654A-9066-39997716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518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2690-0217-6A4B-8E59-8D1F11E4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3849-8208-6C45-A0C4-DF2A0BCE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87957-D096-CE41-A597-3B64E408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317D93-5A1F-464C-8630-50C2995B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3FEFC0-F143-B043-B95B-6F12F72DC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0028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A141-8A4E-9F42-9F93-D579A242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472E2-9CBE-C144-A727-86527FFDD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A8889-7B68-9D47-8F5E-4B96942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A11C7D-A92E-2949-A855-FE541837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487F71-C890-2647-A743-C3EBE015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1111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C9C5-FB8C-464F-A0B5-42F97B11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D0AEA-7A6E-2141-8F14-7C9B298B2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29B5C72-837C-694E-822F-80BFCA4E2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8E0ED-841A-AC42-BF59-CD68BA04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2863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BCB2B-54DF-4A4A-91FB-50C735997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A89C5-7048-BA40-949B-E41FE9E5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08304C-9CE3-8649-B853-B596798B9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36E40-CDCF-4F4A-9F4D-F956C7D1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165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5795-FBA7-994D-96EE-AB2250F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439D-8E19-3241-8C7E-CBFB5F77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9E7C-D2E4-0B4B-BB84-A05BA563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C81AB1-5739-214D-ACA9-41C0CB91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3297C9-FA9C-E447-AF86-5D7F83D1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255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5E85-DDF6-3645-89ED-BA2383D0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2174-989E-B94E-AB61-8FD8C224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DA646-5466-AF4F-AC1C-3E16A879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FC21D-1B1D-964D-8EAC-1EE1014D6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4901-A6B9-7A48-BAE7-AEFECEE92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5FCBA7F-B470-6446-AC27-BC2DF9B0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2ED386-75E4-5B43-ABD7-E0F938545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527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8FB6-94D3-D343-8934-619C7A2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D18BCB-A45D-904C-8718-73FDF712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6EFFFA-44E7-1140-8AE4-8A797CE5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02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5FC474-B389-0542-82CC-6D24F87F8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DD3106-0205-F144-9658-D42DFAAD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662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20F3-6D60-FD4A-8582-62EC536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FB3B-C1F9-DF40-BC27-F8DE54FE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4D927-7261-2242-9A4A-FD58159F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412AB7-0A39-FC43-A17B-42F329B8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26CF54-5773-9D42-BD65-85ECF19B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51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DA92-4CDF-E24A-9A10-1D156D5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0B24-F0E8-7242-BA01-3B455CEC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A8AC-3807-C845-BFB6-ECFCF74B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95D157E-A882-564C-9845-E4DFD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5365A2-6D5A-3E46-8B7A-09CAB291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554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B2CC1-0716-2840-B7AE-5AD0E667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03" y="365125"/>
            <a:ext cx="9513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74EC-D30E-AF46-9FF7-7149E703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03" y="1825625"/>
            <a:ext cx="9513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65EB7-3972-1145-9D07-EC39A5C2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2B67AE-54AA-6842-AB59-60F2F167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7B466-B14B-4243-B76E-14D5817DB456}"/>
              </a:ext>
            </a:extLst>
          </p:cNvPr>
          <p:cNvSpPr txBox="1"/>
          <p:nvPr userDrawn="1"/>
        </p:nvSpPr>
        <p:spPr>
          <a:xfrm>
            <a:off x="3232647" y="640810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C4BCEE6-F599-6F47-A622-FA9273D1B1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7287" y="156009"/>
            <a:ext cx="719936" cy="7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B2CC1-0716-2840-B7AE-5AD0E667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03" y="365125"/>
            <a:ext cx="9513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74EC-D30E-AF46-9FF7-7149E703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03" y="1825625"/>
            <a:ext cx="9513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65EB7-3972-1145-9D07-EC39A5C2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2B67AE-54AA-6842-AB59-60F2F167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40810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51590-763E-9045-9007-ADF786852AD9}"/>
              </a:ext>
            </a:extLst>
          </p:cNvPr>
          <p:cNvSpPr txBox="1"/>
          <p:nvPr userDrawn="1"/>
        </p:nvSpPr>
        <p:spPr>
          <a:xfrm>
            <a:off x="3232647" y="640810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</p:spTree>
    <p:extLst>
      <p:ext uri="{BB962C8B-B14F-4D97-AF65-F5344CB8AC3E}">
        <p14:creationId xmlns:p14="http://schemas.microsoft.com/office/powerpoint/2010/main" val="25936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F58902-64EE-524E-9751-A4097ED26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11/21/2022</a:t>
            </a:fld>
            <a:endParaRPr lang="en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C5F692-83E1-7E4C-AAE9-7F0E92B0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9A834-933B-894F-ACE3-8DD6CD06E771}"/>
              </a:ext>
            </a:extLst>
          </p:cNvPr>
          <p:cNvSpPr txBox="1"/>
          <p:nvPr userDrawn="1"/>
        </p:nvSpPr>
        <p:spPr>
          <a:xfrm>
            <a:off x="3232647" y="601269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A976C-5F7D-6440-BA35-423CABD11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3091" b="30589"/>
          <a:stretch/>
        </p:blipFill>
        <p:spPr>
          <a:xfrm>
            <a:off x="1" y="6274307"/>
            <a:ext cx="12191999" cy="583693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CB1972D-1D67-0542-BA0B-40215446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155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F8FA82-A791-134B-99B2-C3271DC8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4" b="22439"/>
          <a:stretch/>
        </p:blipFill>
        <p:spPr>
          <a:xfrm>
            <a:off x="3720770" y="2104900"/>
            <a:ext cx="4750460" cy="2648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4" y="5367647"/>
            <a:ext cx="448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accent2"/>
                </a:solidFill>
              </a:rPr>
              <a:t>Vuosikokous/</a:t>
            </a:r>
            <a:r>
              <a:rPr lang="fi-FI" sz="2400" b="1" dirty="0" err="1">
                <a:solidFill>
                  <a:schemeClr val="accent2"/>
                </a:solidFill>
              </a:rPr>
              <a:t>Årsmötet</a:t>
            </a:r>
            <a:r>
              <a:rPr lang="fi-FI" sz="2400" b="1" dirty="0">
                <a:solidFill>
                  <a:schemeClr val="accent2"/>
                </a:solidFill>
              </a:rPr>
              <a:t> 17.11.2022 klo 18.00</a:t>
            </a:r>
            <a:endParaRPr lang="en-FI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9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2C4DCCB-5DD4-4D67-C4B7-FF25423F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5" y="287676"/>
            <a:ext cx="9637159" cy="331855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66B9E92-3D11-D0D4-8B11-10DD12F0E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45" y="4089114"/>
            <a:ext cx="8003568" cy="16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529" y="421341"/>
            <a:ext cx="9278471" cy="1792941"/>
          </a:xfrm>
        </p:spPr>
        <p:txBody>
          <a:bodyPr>
            <a:normAutofit/>
          </a:bodyPr>
          <a:lstStyle/>
          <a:p>
            <a:r>
              <a:rPr lang="fi-FI" sz="4000" dirty="0"/>
              <a:t>Kuluneen kauden aikatauluja</a:t>
            </a:r>
            <a:endParaRPr lang="en-FI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7444"/>
          </a:xfrm>
        </p:spPr>
        <p:txBody>
          <a:bodyPr/>
          <a:lstStyle/>
          <a:p>
            <a:endParaRPr lang="fi-FI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Range</a:t>
            </a:r>
            <a:r>
              <a:rPr lang="fi-FI" dirty="0"/>
              <a:t> avattiin 22.4 2022, (13.4, 20.3, 18.4)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Kenttä avattiin 8.5 2022, (8.5, 24.4,26.4)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Kesäviheriöille 8.5.2022, (8.5, 8.5, 10.5)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Kenttä suljettiin 10.11.2022, (8.11,10.11, 28.10)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0030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6493"/>
            <a:ext cx="9144000" cy="1201271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Pelaaja-ensin kyselyn sijoitus 2018-2022</a:t>
            </a:r>
            <a:br>
              <a:rPr lang="fi-FI" dirty="0"/>
            </a:br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CEE0CE-9E91-B379-0514-7DB78A61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3" y="2206624"/>
            <a:ext cx="10081340" cy="36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039" y="1295401"/>
            <a:ext cx="9771961" cy="7112000"/>
          </a:xfrm>
        </p:spPr>
        <p:txBody>
          <a:bodyPr/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Vastaus prosentti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Jäsenet 32%, vieraspelaajat 35%,  uudet Jäsenet 30% (Vastaus prosentti on yli keskiarvon n.25%)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NPS ranking sijoitus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Kaikki yhteensä on 32/83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Positiiviset kohteet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Jäsen:	 Mukava Tunnelma / Operatiivinen johto &amp; Hallitus tekevät hyvää työtä / Tapahtumat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Vieraspelaajat:   Hieno Kenttä / Mukava Tunnelma / Suihku ja peseytymistilat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Uudet Jäsenet:   Tunnen itseni tervetulleeksi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1281DA-4230-42D8-B9D2-B7F0FC1F6392}"/>
              </a:ext>
            </a:extLst>
          </p:cNvPr>
          <p:cNvSpPr txBox="1"/>
          <p:nvPr/>
        </p:nvSpPr>
        <p:spPr>
          <a:xfrm>
            <a:off x="1619480" y="476032"/>
            <a:ext cx="9771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Kohdistamalla oikean suuruisia toimenpiteitä alla oleviin kohteisiin, voimme parantaa jäsentyytyväisyyttä (pelaajat ensin kysely 2022)</a:t>
            </a:r>
          </a:p>
        </p:txBody>
      </p:sp>
    </p:spTree>
    <p:extLst>
      <p:ext uri="{BB962C8B-B14F-4D97-AF65-F5344CB8AC3E}">
        <p14:creationId xmlns:p14="http://schemas.microsoft.com/office/powerpoint/2010/main" val="400673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AC4CD867-A031-EB33-8F3A-D31F8CDE253C}"/>
              </a:ext>
            </a:extLst>
          </p:cNvPr>
          <p:cNvSpPr txBox="1"/>
          <p:nvPr/>
        </p:nvSpPr>
        <p:spPr>
          <a:xfrm>
            <a:off x="787400" y="141413"/>
            <a:ext cx="7912100" cy="564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Kehitettävät Kohteet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Jäsen: 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Ruoka ja juomien tarjonnan monipuolisuus / Johto kuuntelee ehdotuksia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Vieraspelaajat: Ruoka ja juomien tarjonnan monipuolisuus / Kentän tiedotus korjauksista 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Uudet Jäsenet: On helppo löytää pelikavereita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Opetus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Kehitettävää: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Erikoiskliniikat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Erilliset kategoriat esim. tasoitus/sukupuoli / ikä 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i-FI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Yhteenveto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Kehitys on hyvä ja oikean suuntainen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Jäsenistö antaa hyvät arviot Operatiivisesta johdosta &amp; Hallituksesta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Kentän kunto on hyvä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Ravintolan tarjontaan ja tuotteisiin pitää panostaa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Kentän korjauksien ja huollon tiedottaminen pitää parantaa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Harjoitusalue pitää kunnostaa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053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765"/>
            <a:ext cx="9144000" cy="1371600"/>
          </a:xfrm>
        </p:spPr>
        <p:txBody>
          <a:bodyPr>
            <a:normAutofit/>
          </a:bodyPr>
          <a:lstStyle/>
          <a:p>
            <a:r>
              <a:rPr lang="fi-FI" sz="4400" dirty="0"/>
              <a:t>Keskeiset tavoitteet kaudelle 2022 olivat</a:t>
            </a:r>
            <a:endParaRPr lang="en-FI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5365"/>
            <a:ext cx="9144000" cy="4458581"/>
          </a:xfrm>
        </p:spPr>
        <p:txBody>
          <a:bodyPr/>
          <a:lstStyle/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strategiatyön jatkaminen ja loppuun saattaminen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kassavirran ja maksuvalmiuden pitäminen hyvällä tasolla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viestinnän tason edelleen parantaminen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Seurakoordinaattorin/Palvelupäällikön haun aloittaminen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Junioritoiminnan jatkokehittäminen tähtiseuratason mukaisesti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Suunniteltujen investointien toteuttaminen ja kastelujärjestelmäinvestointiin valmistautuminen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Kilpailuiden laadun ja kiinnostuksen parantaminen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577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7425"/>
          </a:xfrm>
        </p:spPr>
        <p:txBody>
          <a:bodyPr>
            <a:normAutofit fontScale="90000"/>
          </a:bodyPr>
          <a:lstStyle/>
          <a:p>
            <a:r>
              <a:rPr lang="fi-FI" dirty="0"/>
              <a:t>Esityslista § 5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i-FI" dirty="0">
                <a:cs typeface="Times New Roman" pitchFamily="18" charset="0"/>
              </a:rPr>
              <a:t>Hyväksytään johtokunnan esittämä toiminnan vuosikatsaus tilikaudelta 1.10.2021-30.9.2022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3703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CE287EF-9DCB-DDA3-C23A-5CA9FC91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42" y="0"/>
            <a:ext cx="7983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51A9EDB-A690-A7F2-CA8D-016AEBA4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8" y="482885"/>
            <a:ext cx="7952198" cy="44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7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69DFF0-06F0-56D5-4738-F02022B4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283" y="934948"/>
            <a:ext cx="7222733" cy="44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1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225"/>
            <a:ext cx="9144000" cy="706666"/>
          </a:xfrm>
        </p:spPr>
        <p:txBody>
          <a:bodyPr>
            <a:normAutofit/>
          </a:bodyPr>
          <a:lstStyle/>
          <a:p>
            <a:pPr algn="l"/>
            <a:r>
              <a:rPr lang="fi-FI" sz="3200" dirty="0"/>
              <a:t>Esityslista vuosikokous 17.11.2022 klo 18.00</a:t>
            </a:r>
            <a:endParaRPr lang="en-FI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250731"/>
            <a:ext cx="10268607" cy="4834759"/>
          </a:xfrm>
        </p:spPr>
        <p:txBody>
          <a:bodyPr/>
          <a:lstStyle/>
          <a:p>
            <a:pPr marL="627380" indent="-627380" algn="l">
              <a:buClr>
                <a:schemeClr val="tx1"/>
              </a:buClr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Kokouksen av</a:t>
            </a:r>
            <a:r>
              <a:rPr lang="fi-FI" sz="1600" b="1" dirty="0" err="1">
                <a:cs typeface="Times New Roman" pitchFamily="18" charset="0"/>
              </a:rPr>
              <a:t>aus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Kokousvirkailijoiden valinta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Kokouksen l</a:t>
            </a:r>
            <a:r>
              <a:rPr lang="sk-SK" sz="1600" b="1" dirty="0">
                <a:cs typeface="Times New Roman" pitchFamily="18" charset="0"/>
              </a:rPr>
              <a:t>aillisuus ja päätösvaltaisuus</a:t>
            </a: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Työjärjesty</a:t>
            </a:r>
            <a:r>
              <a:rPr lang="fi-FI" sz="1600" b="1" dirty="0" err="1">
                <a:cs typeface="Times New Roman" pitchFamily="18" charset="0"/>
              </a:rPr>
              <a:t>ksen</a:t>
            </a:r>
            <a:r>
              <a:rPr lang="fi-FI" sz="1600" b="1" dirty="0">
                <a:cs typeface="Times New Roman" pitchFamily="18" charset="0"/>
              </a:rPr>
              <a:t> hyväksyminen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Vuoden </a:t>
            </a:r>
            <a:r>
              <a:rPr lang="fi-FI" sz="1600" b="1" dirty="0">
                <a:cs typeface="Times New Roman" pitchFamily="18" charset="0"/>
              </a:rPr>
              <a:t>2022 </a:t>
            </a:r>
            <a:r>
              <a:rPr lang="sk-SK" sz="1600" b="1" dirty="0">
                <a:cs typeface="Times New Roman" pitchFamily="18" charset="0"/>
              </a:rPr>
              <a:t>toimin</a:t>
            </a:r>
            <a:r>
              <a:rPr lang="fi-FI" sz="1600" b="1" dirty="0" err="1">
                <a:cs typeface="Times New Roman" pitchFamily="18" charset="0"/>
              </a:rPr>
              <a:t>nan</a:t>
            </a:r>
            <a:r>
              <a:rPr lang="fi-FI" sz="1600" b="1" dirty="0">
                <a:cs typeface="Times New Roman" pitchFamily="18" charset="0"/>
              </a:rPr>
              <a:t> vuosikatsauksen käsittely ja hyväksyminen</a:t>
            </a: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Tilinpäätöksen  1.10-2021-30.9.22 hyväksyminen ja vastuuvapauden myöntäminen edellisen tilikauden johtokunnalle ja muille tilivelvollisille</a:t>
            </a:r>
          </a:p>
          <a:p>
            <a:pPr marL="627380" indent="-627380" algn="l" eaLnBrk="0" hangingPunct="0">
              <a:buSzPct val="125000"/>
              <a:buFont typeface="+mj-lt"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P</a:t>
            </a:r>
            <a:r>
              <a:rPr lang="sk-SK" sz="1600" b="1" dirty="0">
                <a:cs typeface="Times New Roman" pitchFamily="18" charset="0"/>
              </a:rPr>
              <a:t>äätetään vuoden </a:t>
            </a:r>
            <a:r>
              <a:rPr lang="fi-FI" sz="1600" b="1" dirty="0">
                <a:cs typeface="Times New Roman" pitchFamily="18" charset="0"/>
              </a:rPr>
              <a:t>2023 </a:t>
            </a:r>
            <a:r>
              <a:rPr lang="sk-SK" sz="1600" b="1" dirty="0">
                <a:cs typeface="Times New Roman" pitchFamily="18" charset="0"/>
              </a:rPr>
              <a:t>jäsen- ja muut maksut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sk-SK" sz="1600" b="1" dirty="0">
                <a:cs typeface="Times New Roman" pitchFamily="18" charset="0"/>
              </a:rPr>
              <a:t>Hyväksytään toimintasuunnitelma ja talousarvioesitys </a:t>
            </a:r>
            <a:r>
              <a:rPr lang="fi-FI" sz="1600" b="1" dirty="0">
                <a:cs typeface="Times New Roman" pitchFamily="18" charset="0"/>
              </a:rPr>
              <a:t>ja talousarvion sisältämät investoinnit tilikaudelle 1.10.2022-30.9.2023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V</a:t>
            </a:r>
            <a:r>
              <a:rPr lang="sk-SK" sz="1600" b="1" dirty="0">
                <a:cs typeface="Times New Roman" pitchFamily="18" charset="0"/>
              </a:rPr>
              <a:t>alitaan johtokunnan varsinaiset </a:t>
            </a:r>
            <a:r>
              <a:rPr lang="fi-FI" sz="1600" b="1" dirty="0">
                <a:cs typeface="Times New Roman" pitchFamily="18" charset="0"/>
              </a:rPr>
              <a:t>jäsenet ja varajäsenet erovuoroisten tilalle</a:t>
            </a:r>
            <a:r>
              <a:rPr lang="sk-SK" sz="1600" b="1" dirty="0">
                <a:cs typeface="Times New Roman" pitchFamily="18" charset="0"/>
              </a:rPr>
              <a:t> </a:t>
            </a:r>
            <a:r>
              <a:rPr lang="fi-FI" sz="1600" b="1" dirty="0">
                <a:cs typeface="Times New Roman" pitchFamily="18" charset="0"/>
              </a:rPr>
              <a:t>kausille 2023--2024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sk-SK" sz="1600" b="1" dirty="0">
                <a:cs typeface="Times New Roman" pitchFamily="18" charset="0"/>
              </a:rPr>
              <a:t>Valitaan 2 tilintarkastajaa ja 2 varatilintarkastajaa </a:t>
            </a:r>
            <a:endParaRPr lang="fi-FI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Muut asiat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Kokouksen päättäminen</a:t>
            </a:r>
            <a:endParaRPr lang="sk-SK" sz="1600" b="1" dirty="0">
              <a:cs typeface="Times New Roman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492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C6BFD6-EF00-47EC-BA98-28164D61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1004047"/>
            <a:ext cx="4428161" cy="414169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A864792-040C-CC1C-F511-99683262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02" y="1004047"/>
            <a:ext cx="5624173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0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41" y="-1539221"/>
            <a:ext cx="9690847" cy="3393422"/>
          </a:xfrm>
        </p:spPr>
        <p:txBody>
          <a:bodyPr/>
          <a:lstStyle/>
          <a:p>
            <a:r>
              <a:rPr lang="fi-FI" dirty="0"/>
              <a:t>§ 6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1" y="2205318"/>
            <a:ext cx="9789459" cy="3657600"/>
          </a:xfrm>
        </p:spPr>
        <p:txBody>
          <a:bodyPr/>
          <a:lstStyle/>
          <a:p>
            <a:pPr algn="l" eaLnBrk="0" hangingPunct="0">
              <a:buSzPct val="125000"/>
            </a:pPr>
            <a:r>
              <a:rPr lang="fi-FI" dirty="0">
                <a:cs typeface="Times New Roman" pitchFamily="18" charset="0"/>
              </a:rPr>
              <a:t>Tilintarkastajien lausunto:</a:t>
            </a:r>
          </a:p>
          <a:p>
            <a:pPr marL="457200" lvl="1" indent="0" algn="l" eaLnBrk="0" hangingPunct="0">
              <a:buSzPct val="125000"/>
              <a:buNone/>
            </a:pPr>
            <a:r>
              <a:rPr lang="fi-FI" i="1" dirty="0">
                <a:cs typeface="Times New Roman" pitchFamily="18" charset="0"/>
              </a:rPr>
              <a:t>”Lausuntonamme esitämme, että tilinpäätös antaa oikean ja riittävän kuvan yhdistyksen toiminnan tuloksesta ja taloudellisesta asemasta Suomessa voimassa olevien tilinpäätöksen laatimista koskevien säännösten mukaisesti ja täyttää lakisääteiset vaatimukset.”</a:t>
            </a:r>
          </a:p>
          <a:p>
            <a:pPr marL="457200" lvl="1" indent="0" algn="l" eaLnBrk="0" hangingPunct="0">
              <a:buSzPct val="125000"/>
              <a:buNone/>
            </a:pPr>
            <a:endParaRPr lang="fi-FI" i="1" dirty="0">
              <a:cs typeface="Times New Roman" pitchFamily="18" charset="0"/>
            </a:endParaRPr>
          </a:p>
          <a:p>
            <a:pPr algn="l" eaLnBrk="0" hangingPunct="0">
              <a:buSzPct val="125000"/>
            </a:pPr>
            <a:r>
              <a:rPr lang="fi-FI" dirty="0">
                <a:cs typeface="Times New Roman" pitchFamily="18" charset="0"/>
              </a:rPr>
              <a:t>Hyväksytään tilikauden 1.10.2021-30.9.2022 tilinpäätös ja myönnetään vastuuvapaus johtokunnalle ja muille tilivelvollisille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4474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3A3DE-1598-45E2-A693-8DDFFD1F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451"/>
          </a:xfrm>
        </p:spPr>
        <p:txBody>
          <a:bodyPr>
            <a:normAutofit/>
          </a:bodyPr>
          <a:lstStyle/>
          <a:p>
            <a:r>
              <a:rPr lang="fi-FI" sz="2800" dirty="0"/>
              <a:t>Keskeiset tavoitteet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F159D-A128-43B3-8674-A2F94DAC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576"/>
            <a:ext cx="10515600" cy="486193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Vuosikokouksen hyväksyttäväksi tulevan strategiatyön jalkautus ja seuranta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Kassavirran ja maksuvalmiuden parantaminen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Oikea-aikainen ennakoiva markkinointi ja viestintä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Junioritoiminnan jatkokehittäminen tähtiseuratason mukaisesti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Kastelujärjestelmän toteutukseen valmistautuminen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Ravintolan tason ja tarjonnan parantaminen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Valmennuksen jatkuvuuden varmistaminen.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Harjoitusalueen olosuhteiden parantaminen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Energiaratkaisujen kartoittaminen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12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3A3DE-1598-45E2-A693-8DDFFD1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Suunnitelmaa toimikunnittain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F159D-A128-43B3-8674-A2F94DAC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611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endParaRPr lang="en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4A597E-502A-F8CF-615E-A1374BB0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92" y="952960"/>
            <a:ext cx="7464551" cy="510951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81281DA-4230-42D8-B9D2-B7F0FC1F6392}"/>
              </a:ext>
            </a:extLst>
          </p:cNvPr>
          <p:cNvSpPr txBox="1"/>
          <p:nvPr/>
        </p:nvSpPr>
        <p:spPr>
          <a:xfrm>
            <a:off x="1619480" y="476032"/>
            <a:ext cx="9771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Vuoden 2023 hinnat</a:t>
            </a:r>
          </a:p>
        </p:txBody>
      </p:sp>
    </p:spTree>
    <p:extLst>
      <p:ext uri="{BB962C8B-B14F-4D97-AF65-F5344CB8AC3E}">
        <p14:creationId xmlns:p14="http://schemas.microsoft.com/office/powerpoint/2010/main" val="397523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82DB012-BC7E-08F4-9813-937CF6C03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03" y="170099"/>
            <a:ext cx="8753785" cy="55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8DB613F-00A5-788C-10CF-7C4EC78B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4313"/>
            <a:ext cx="8953500" cy="57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65412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/>
              <a:t>Talousarvio 2023</a:t>
            </a:r>
            <a:br>
              <a:rPr lang="fi-FI" dirty="0"/>
            </a:br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4B79E9-721D-6400-9EC8-A2BFFE3B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1" y="501805"/>
            <a:ext cx="9924585" cy="5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60810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dirty="0"/>
              <a:t>Investoinnit 2023</a:t>
            </a:r>
            <a:br>
              <a:rPr lang="fi-FI" dirty="0"/>
            </a:br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78B9DD9-1990-1E00-11E7-A3A807167904}"/>
              </a:ext>
            </a:extLst>
          </p:cNvPr>
          <p:cNvSpPr txBox="1"/>
          <p:nvPr/>
        </p:nvSpPr>
        <p:spPr>
          <a:xfrm>
            <a:off x="1524000" y="1639229"/>
            <a:ext cx="8344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Pumppaamo			40.000	euroa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Roskakorit			1,500		euroa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/>
              <a:t>Rangen</a:t>
            </a:r>
            <a:r>
              <a:rPr lang="fi-FI" sz="2800" dirty="0"/>
              <a:t> verkotus		5.000		euroa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Sekalaisia			3.500		euroa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Yhteensä			50.000	euroa</a:t>
            </a:r>
          </a:p>
        </p:txBody>
      </p:sp>
    </p:spTree>
    <p:extLst>
      <p:ext uri="{BB962C8B-B14F-4D97-AF65-F5344CB8AC3E}">
        <p14:creationId xmlns:p14="http://schemas.microsoft.com/office/powerpoint/2010/main" val="3923871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305"/>
            <a:ext cx="9144000" cy="1244905"/>
          </a:xfrm>
        </p:spPr>
        <p:txBody>
          <a:bodyPr/>
          <a:lstStyle/>
          <a:p>
            <a:r>
              <a:rPr lang="fi-FI" dirty="0"/>
              <a:t>§ 7 ja 8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918"/>
            <a:ext cx="9144000" cy="381183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§ 7: Johtokunta esittää, että kauden 2023 maksut hyväksytään esityksen mukaisesti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§ 8: Johtokunta esittää, että hyväksytään esityksen mukaisesti tilikaudelle 1.10.2022-30.9.2023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fi-FI" sz="2400" dirty="0"/>
              <a:t>Talousarvio ja sen sisältämät investoinnit 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fi-FI" sz="2400" dirty="0"/>
              <a:t>Toimintasuunnitelma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7796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765"/>
            <a:ext cx="9144000" cy="475129"/>
          </a:xfrm>
        </p:spPr>
        <p:txBody>
          <a:bodyPr>
            <a:noAutofit/>
          </a:bodyPr>
          <a:lstStyle/>
          <a:p>
            <a:r>
              <a:rPr lang="fi-FI" sz="2800" dirty="0"/>
              <a:t>Kutsu</a:t>
            </a:r>
            <a:endParaRPr lang="en-FI" sz="2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4" y="1299882"/>
            <a:ext cx="4876799" cy="4607858"/>
          </a:xfrm>
        </p:spPr>
        <p:txBody>
          <a:bodyPr/>
          <a:lstStyle/>
          <a:p>
            <a:pPr marL="0" indent="0" algn="l">
              <a:buNone/>
            </a:pPr>
            <a:r>
              <a:rPr lang="fi-FI" b="1" dirty="0"/>
              <a:t>Kokkolan-Golf </a:t>
            </a:r>
            <a:r>
              <a:rPr lang="fi-FI" b="1" dirty="0" err="1"/>
              <a:t>Gamlakarleby</a:t>
            </a:r>
            <a:r>
              <a:rPr lang="fi-FI" b="1" dirty="0"/>
              <a:t> ry:n sääntömääräinen vuosikokous järjestetään torstaina 17.11.2022 klo18.00 Mediakulmassa osoitteessa Rantakatu 10</a:t>
            </a:r>
          </a:p>
          <a:p>
            <a:pPr marL="0" indent="0" algn="l">
              <a:buNone/>
            </a:pPr>
            <a:r>
              <a:rPr lang="fi-FI" b="1" dirty="0"/>
              <a:t>Kokouksessa käsiteltävät asiat ovat:</a:t>
            </a:r>
          </a:p>
          <a:p>
            <a:pPr marL="0" indent="0" algn="l">
              <a:buNone/>
            </a:pPr>
            <a:endParaRPr lang="fi-FI" sz="1100" b="1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943DA38-8A33-4695-99AB-EA74831A448A}"/>
              </a:ext>
            </a:extLst>
          </p:cNvPr>
          <p:cNvSpPr txBox="1"/>
          <p:nvPr/>
        </p:nvSpPr>
        <p:spPr>
          <a:xfrm>
            <a:off x="5818094" y="1402623"/>
            <a:ext cx="6161470" cy="295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b="1" dirty="0"/>
              <a:t>Kokkolan-Golf </a:t>
            </a:r>
            <a:r>
              <a:rPr lang="fi-FI" sz="2400" b="1" dirty="0" err="1"/>
              <a:t>Gamlakarleby</a:t>
            </a:r>
            <a:r>
              <a:rPr lang="fi-FI" sz="2400" b="1" dirty="0"/>
              <a:t> ry s</a:t>
            </a:r>
            <a:r>
              <a:rPr lang="sv-SE" sz="2400" b="1" dirty="0" err="1"/>
              <a:t>tadgeenliga</a:t>
            </a:r>
            <a:r>
              <a:rPr lang="sv-SE" sz="2400" b="1" dirty="0"/>
              <a:t> årsmötet hålls torsdagen den 17.11.2022 </a:t>
            </a:r>
            <a:r>
              <a:rPr lang="sv-SE" sz="2400" b="1" dirty="0" err="1"/>
              <a:t>kl</a:t>
            </a:r>
            <a:r>
              <a:rPr lang="sv-SE" sz="2400" b="1" dirty="0"/>
              <a:t> 18.00 i Mediasalen Strandgatan 10 Karleby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v-SE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b="1" dirty="0"/>
              <a:t>På årsmötet behandlas följande ärenden: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164557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675"/>
            <a:ext cx="9144000" cy="1344058"/>
          </a:xfrm>
        </p:spPr>
        <p:txBody>
          <a:bodyPr>
            <a:normAutofit fontScale="90000"/>
          </a:bodyPr>
          <a:lstStyle/>
          <a:p>
            <a:r>
              <a:rPr lang="fi-FI" dirty="0"/>
              <a:t>§ 9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6941"/>
            <a:ext cx="9144000" cy="4649118"/>
          </a:xfrm>
        </p:spPr>
        <p:txBody>
          <a:bodyPr/>
          <a:lstStyle/>
          <a:p>
            <a:pPr algn="l"/>
            <a:r>
              <a:rPr lang="fi-FI" dirty="0"/>
              <a:t>Valitaan seuralle tarvittavat johtokunnan jäsenet kausille 2023-2024</a:t>
            </a:r>
          </a:p>
          <a:p>
            <a:pPr algn="l"/>
            <a:endParaRPr lang="fi-FI" dirty="0"/>
          </a:p>
          <a:p>
            <a:pPr lvl="1" algn="l"/>
            <a:r>
              <a:rPr lang="fi-FI" dirty="0"/>
              <a:t>Erovuorossa: varsinaisista jäsenistä Johan Aspegren ja Jouni Ojatalo ja varajäsenistä Camilla Lundell</a:t>
            </a:r>
          </a:p>
          <a:p>
            <a:pPr lvl="1" algn="l"/>
            <a:endParaRPr lang="fi-FI" dirty="0"/>
          </a:p>
          <a:p>
            <a:pPr lvl="1" algn="l"/>
            <a:endParaRPr lang="fi-FI" dirty="0"/>
          </a:p>
          <a:p>
            <a:pPr lvl="1" algn="l"/>
            <a:endParaRPr lang="fi-FI" dirty="0"/>
          </a:p>
          <a:p>
            <a:pPr lvl="2" algn="l"/>
            <a:r>
              <a:rPr lang="fi-FI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4610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675"/>
            <a:ext cx="9144000" cy="1344058"/>
          </a:xfrm>
        </p:spPr>
        <p:txBody>
          <a:bodyPr>
            <a:normAutofit fontScale="90000"/>
          </a:bodyPr>
          <a:lstStyle/>
          <a:p>
            <a:r>
              <a:rPr lang="fi-FI" dirty="0"/>
              <a:t>§ 9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6941"/>
            <a:ext cx="9144000" cy="4649118"/>
          </a:xfrm>
        </p:spPr>
        <p:txBody>
          <a:bodyPr/>
          <a:lstStyle/>
          <a:p>
            <a:pPr lvl="1" algn="l"/>
            <a:endParaRPr lang="fi-FI" dirty="0"/>
          </a:p>
          <a:p>
            <a:pPr algn="l"/>
            <a:r>
              <a:rPr lang="fi-FI" dirty="0"/>
              <a:t>Ehdollepanotoimikunnan esitys</a:t>
            </a:r>
          </a:p>
          <a:p>
            <a:pPr algn="l"/>
            <a:endParaRPr lang="fi-FI" dirty="0"/>
          </a:p>
          <a:p>
            <a:pPr lvl="1" algn="l"/>
            <a:r>
              <a:rPr lang="fi-FI" dirty="0"/>
              <a:t>Ehdollepanotoimikunta esittää, että: </a:t>
            </a:r>
          </a:p>
          <a:p>
            <a:pPr lvl="1" algn="l"/>
            <a:endParaRPr lang="fi-FI" dirty="0"/>
          </a:p>
          <a:p>
            <a:pPr lvl="1" algn="l"/>
            <a:r>
              <a:rPr lang="fi-FI" dirty="0"/>
              <a:t>Johtokunnan varsinaisiksi jäseniksi vuosille 2023-2024 valitaan Johan Aspegren ja Jouni Ojatalo</a:t>
            </a:r>
          </a:p>
          <a:p>
            <a:pPr lvl="1" algn="l"/>
            <a:endParaRPr lang="fi-FI" dirty="0"/>
          </a:p>
          <a:p>
            <a:pPr lvl="1" algn="l"/>
            <a:r>
              <a:rPr lang="fi-FI" dirty="0"/>
              <a:t>Johtokunnan varajäseneksi  kaudelle 2023-2024 valitaan Camilla Lundell.</a:t>
            </a:r>
          </a:p>
          <a:p>
            <a:pPr lvl="1" algn="l"/>
            <a:endParaRPr lang="fi-FI" dirty="0"/>
          </a:p>
          <a:p>
            <a:pPr lvl="1" algn="l"/>
            <a:endParaRPr lang="fi-FI" dirty="0"/>
          </a:p>
          <a:p>
            <a:pPr lvl="2" algn="l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0343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237"/>
            <a:ext cx="9144000" cy="2280492"/>
          </a:xfrm>
        </p:spPr>
        <p:txBody>
          <a:bodyPr/>
          <a:lstStyle/>
          <a:p>
            <a:r>
              <a:rPr lang="fi-FI" dirty="0"/>
              <a:t>§ 9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8964"/>
            <a:ext cx="9144000" cy="266883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3600" b="1" dirty="0"/>
              <a:t>Hyväksytään ehdollepanotoimikunnan esitys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9410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72"/>
            <a:ext cx="9144000" cy="1167787"/>
          </a:xfrm>
        </p:spPr>
        <p:txBody>
          <a:bodyPr/>
          <a:lstStyle/>
          <a:p>
            <a:r>
              <a:rPr lang="fi-FI" dirty="0"/>
              <a:t>§ 10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1846"/>
            <a:ext cx="9144000" cy="32499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Ehdotetaan tilintarkastajaksi </a:t>
            </a:r>
            <a:r>
              <a:rPr lang="fi-FI" b="1" i="1" dirty="0"/>
              <a:t>KHT-yhteisö Ernst &amp; Young Oy, </a:t>
            </a:r>
            <a:r>
              <a:rPr lang="fi-FI" dirty="0"/>
              <a:t>päävastuullisena tilintarkastajanaan </a:t>
            </a:r>
            <a:r>
              <a:rPr lang="fi-FI" b="1" i="1" dirty="0"/>
              <a:t>KHT Anders Forsström </a:t>
            </a:r>
            <a:r>
              <a:rPr lang="fi-FI" dirty="0"/>
              <a:t>ja toiseksi tilintarkastajaksi </a:t>
            </a:r>
            <a:r>
              <a:rPr lang="fi-FI" b="1" i="1" dirty="0"/>
              <a:t>KHT </a:t>
            </a:r>
            <a:r>
              <a:rPr lang="en-US" b="1" i="1" dirty="0"/>
              <a:t>Anders </a:t>
            </a:r>
            <a:r>
              <a:rPr lang="en-US" b="1" i="1" dirty="0" err="1"/>
              <a:t>Mattsson</a:t>
            </a:r>
            <a:r>
              <a:rPr lang="fi-FI" b="1" i="1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b="1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Ehdotetaan varsinaisten tilintarkastajien varalle </a:t>
            </a:r>
            <a:r>
              <a:rPr lang="fi-FI" b="1" i="1" dirty="0"/>
              <a:t>KHT </a:t>
            </a:r>
            <a:r>
              <a:rPr lang="en-US" b="1" i="1" dirty="0"/>
              <a:t>Kristian Berg </a:t>
            </a:r>
            <a:r>
              <a:rPr lang="en-US" b="1" i="1" dirty="0" err="1"/>
              <a:t>sekä</a:t>
            </a:r>
            <a:r>
              <a:rPr lang="en-US" b="1" i="1" dirty="0"/>
              <a:t> KHT </a:t>
            </a:r>
            <a:r>
              <a:rPr lang="en-US" b="1" i="1" dirty="0" err="1"/>
              <a:t>Christoffer</a:t>
            </a:r>
            <a:r>
              <a:rPr lang="en-US" b="1" i="1" dirty="0"/>
              <a:t> Granholm</a:t>
            </a:r>
            <a:r>
              <a:rPr lang="en-US" dirty="0"/>
              <a:t>.</a:t>
            </a: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3544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321"/>
            <a:ext cx="9144000" cy="1390880"/>
          </a:xfrm>
        </p:spPr>
        <p:txBody>
          <a:bodyPr/>
          <a:lstStyle/>
          <a:p>
            <a:r>
              <a:rPr lang="fi-FI" dirty="0"/>
              <a:t>§ 11 muut asiat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8627"/>
            <a:ext cx="9144000" cy="28891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Vuosikokoukselle ei ole tuotu asioita käsiteltäväksi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697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r>
              <a:rPr lang="fi-FI" dirty="0"/>
              <a:t>§ 12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716"/>
            <a:ext cx="9144000" cy="34840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Kokouksen päättäminen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69215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654"/>
            <a:ext cx="9144000" cy="1679669"/>
          </a:xfrm>
        </p:spPr>
        <p:txBody>
          <a:bodyPr>
            <a:normAutofit/>
          </a:bodyPr>
          <a:lstStyle/>
          <a:p>
            <a:r>
              <a:rPr lang="fi-FI" dirty="0"/>
              <a:t>Strategian esittely</a:t>
            </a:r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C6C8EED-FFD4-0D1E-DA42-C5D5F7F38652}"/>
              </a:ext>
            </a:extLst>
          </p:cNvPr>
          <p:cNvSpPr txBox="1"/>
          <p:nvPr/>
        </p:nvSpPr>
        <p:spPr>
          <a:xfrm>
            <a:off x="1795346" y="2837314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/>
              <a:t>Esityskalvot</a:t>
            </a:r>
          </a:p>
        </p:txBody>
      </p:sp>
    </p:spTree>
    <p:extLst>
      <p:ext uri="{BB962C8B-B14F-4D97-AF65-F5344CB8AC3E}">
        <p14:creationId xmlns:p14="http://schemas.microsoft.com/office/powerpoint/2010/main" val="1329461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6092"/>
            <a:ext cx="10515600" cy="302963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Kiitos kokouksesta</a:t>
            </a:r>
            <a:br>
              <a:rPr lang="fi-FI" dirty="0">
                <a:solidFill>
                  <a:schemeClr val="bg1"/>
                </a:solidFill>
              </a:rPr>
            </a:br>
            <a:endParaRPr lang="en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6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890121"/>
          </a:xfrm>
        </p:spPr>
        <p:txBody>
          <a:bodyPr>
            <a:normAutofit fontScale="90000"/>
          </a:bodyPr>
          <a:lstStyle/>
          <a:p>
            <a:r>
              <a:rPr lang="en-FI" dirty="0">
                <a:solidFill>
                  <a:schemeClr val="bg1"/>
                </a:solidFill>
              </a:rPr>
              <a:t>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6B9D-6382-3F4B-AA8E-3E3C0DED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77789"/>
            <a:ext cx="5040032" cy="4511862"/>
          </a:xfrm>
        </p:spPr>
        <p:txBody>
          <a:bodyPr/>
          <a:lstStyle/>
          <a:p>
            <a:r>
              <a:rPr lang="en-FI" dirty="0">
                <a:solidFill>
                  <a:schemeClr val="bg2"/>
                </a:solidFill>
              </a:rPr>
              <a:t>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83053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F8FA82-A791-134B-99B2-C3271DC8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4" b="22439"/>
          <a:stretch/>
        </p:blipFill>
        <p:spPr>
          <a:xfrm>
            <a:off x="3720770" y="2104900"/>
            <a:ext cx="4750460" cy="2648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4DFE5-8CCF-6D43-BE0B-6F04C2980457}"/>
              </a:ext>
            </a:extLst>
          </p:cNvPr>
          <p:cNvSpPr txBox="1"/>
          <p:nvPr/>
        </p:nvSpPr>
        <p:spPr>
          <a:xfrm>
            <a:off x="3899065" y="5397190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b="1" dirty="0">
                <a:solidFill>
                  <a:schemeClr val="bg2"/>
                </a:solidFill>
              </a:rPr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16927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3FEF-39F4-EF43-9C4C-EBB9C076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1" y="1559859"/>
            <a:ext cx="5049452" cy="2572870"/>
          </a:xfrm>
        </p:spPr>
        <p:txBody>
          <a:bodyPr>
            <a:noAutofit/>
          </a:bodyPr>
          <a:lstStyle/>
          <a:p>
            <a:r>
              <a:rPr lang="fi-FI" sz="2800" dirty="0"/>
              <a:t>Kokouskutsu on ollut nähtävillä seuran sivuilla ke 2.11.2022 alkaen. 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Lisäksi kokouskutsu on ollut Kokkola-lehdessä sekä ÖT -lehdessä ke 2.11.2022</a:t>
            </a:r>
            <a:endParaRPr lang="en-FI" sz="2800" dirty="0"/>
          </a:p>
        </p:txBody>
      </p:sp>
      <p:pic>
        <p:nvPicPr>
          <p:cNvPr id="5" name="Content Placeholder 4" descr="A picture containing tree, grass, outdoor, green&#10;&#10;Description automatically generated">
            <a:extLst>
              <a:ext uri="{FF2B5EF4-FFF2-40B4-BE49-F238E27FC236}">
                <a16:creationId xmlns:a16="http://schemas.microsoft.com/office/drawing/2014/main" id="{33416E5F-6D26-C945-A48F-F2494EA0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6" r="32343"/>
          <a:stretch/>
        </p:blipFill>
        <p:spPr>
          <a:xfrm>
            <a:off x="6095999" y="0"/>
            <a:ext cx="6096001" cy="6255833"/>
          </a:xfrm>
        </p:spPr>
      </p:pic>
    </p:spTree>
    <p:extLst>
      <p:ext uri="{BB962C8B-B14F-4D97-AF65-F5344CB8AC3E}">
        <p14:creationId xmlns:p14="http://schemas.microsoft.com/office/powerpoint/2010/main" val="3670627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6B9D-6382-3F4B-AA8E-3E3C0DED2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>
                <a:solidFill>
                  <a:schemeClr val="bg2"/>
                </a:solidFill>
              </a:rPr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438308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river, nature&#10;&#10;Description automatically generated">
            <a:extLst>
              <a:ext uri="{FF2B5EF4-FFF2-40B4-BE49-F238E27FC236}">
                <a16:creationId xmlns:a16="http://schemas.microsoft.com/office/drawing/2014/main" id="{3F790F30-3D86-5347-BE9F-DB4215814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" t="325"/>
          <a:stretch/>
        </p:blipFill>
        <p:spPr>
          <a:xfrm>
            <a:off x="-1" y="0"/>
            <a:ext cx="6062547" cy="4050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5" y="5656881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b="1" dirty="0">
                <a:solidFill>
                  <a:schemeClr val="accent2"/>
                </a:solidFill>
              </a:rPr>
              <a:t>Otsikko tähän</a:t>
            </a:r>
          </a:p>
        </p:txBody>
      </p:sp>
      <p:pic>
        <p:nvPicPr>
          <p:cNvPr id="7" name="Picture 6" descr="A golf course with a pond&#10;&#10;Description automatically generated with medium confidence">
            <a:extLst>
              <a:ext uri="{FF2B5EF4-FFF2-40B4-BE49-F238E27FC236}">
                <a16:creationId xmlns:a16="http://schemas.microsoft.com/office/drawing/2014/main" id="{9A7C1E6B-EDC3-844E-99FF-FE28DE2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 r="1194"/>
          <a:stretch/>
        </p:blipFill>
        <p:spPr>
          <a:xfrm>
            <a:off x="6129453" y="0"/>
            <a:ext cx="6062547" cy="405076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19AA230-EE32-3343-A2DA-5B00BBE3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14" b="22439"/>
          <a:stretch/>
        </p:blipFill>
        <p:spPr>
          <a:xfrm>
            <a:off x="5030042" y="4277168"/>
            <a:ext cx="2068855" cy="11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river, nature&#10;&#10;Description automatically generated">
            <a:extLst>
              <a:ext uri="{FF2B5EF4-FFF2-40B4-BE49-F238E27FC236}">
                <a16:creationId xmlns:a16="http://schemas.microsoft.com/office/drawing/2014/main" id="{3F790F30-3D86-5347-BE9F-DB4215814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" t="325"/>
          <a:stretch/>
        </p:blipFill>
        <p:spPr>
          <a:xfrm>
            <a:off x="-1" y="0"/>
            <a:ext cx="6062547" cy="4050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5" y="5656881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b="1" dirty="0">
                <a:solidFill>
                  <a:schemeClr val="accent2"/>
                </a:solidFill>
              </a:rPr>
              <a:t>Otsikko tähän</a:t>
            </a:r>
          </a:p>
        </p:txBody>
      </p:sp>
      <p:pic>
        <p:nvPicPr>
          <p:cNvPr id="7" name="Picture 6" descr="A golf course with a pond&#10;&#10;Description automatically generated with medium confidence">
            <a:extLst>
              <a:ext uri="{FF2B5EF4-FFF2-40B4-BE49-F238E27FC236}">
                <a16:creationId xmlns:a16="http://schemas.microsoft.com/office/drawing/2014/main" id="{9A7C1E6B-EDC3-844E-99FF-FE28DE2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 r="1194"/>
          <a:stretch/>
        </p:blipFill>
        <p:spPr>
          <a:xfrm>
            <a:off x="6129453" y="0"/>
            <a:ext cx="6062547" cy="405076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19AA230-EE32-3343-A2DA-5B00BBE3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14" b="22439"/>
          <a:stretch/>
        </p:blipFill>
        <p:spPr>
          <a:xfrm>
            <a:off x="5030042" y="4277168"/>
            <a:ext cx="2068855" cy="11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4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river, nature&#10;&#10;Description automatically generated">
            <a:extLst>
              <a:ext uri="{FF2B5EF4-FFF2-40B4-BE49-F238E27FC236}">
                <a16:creationId xmlns:a16="http://schemas.microsoft.com/office/drawing/2014/main" id="{3F790F30-3D86-5347-BE9F-DB4215814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" t="325"/>
          <a:stretch/>
        </p:blipFill>
        <p:spPr>
          <a:xfrm>
            <a:off x="-1" y="0"/>
            <a:ext cx="6062547" cy="4050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5" y="5656881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400" b="1" dirty="0">
                <a:solidFill>
                  <a:schemeClr val="accent2"/>
                </a:solidFill>
              </a:rPr>
              <a:t>Otsikko tähän</a:t>
            </a:r>
          </a:p>
        </p:txBody>
      </p:sp>
      <p:pic>
        <p:nvPicPr>
          <p:cNvPr id="7" name="Picture 6" descr="A golf course with a pond&#10;&#10;Description automatically generated with medium confidence">
            <a:extLst>
              <a:ext uri="{FF2B5EF4-FFF2-40B4-BE49-F238E27FC236}">
                <a16:creationId xmlns:a16="http://schemas.microsoft.com/office/drawing/2014/main" id="{9A7C1E6B-EDC3-844E-99FF-FE28DE2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 r="1194"/>
          <a:stretch/>
        </p:blipFill>
        <p:spPr>
          <a:xfrm>
            <a:off x="6129453" y="0"/>
            <a:ext cx="6062547" cy="405076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19AA230-EE32-3343-A2DA-5B00BBE3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14" b="22439"/>
          <a:stretch/>
        </p:blipFill>
        <p:spPr>
          <a:xfrm>
            <a:off x="5030042" y="4277168"/>
            <a:ext cx="2068855" cy="11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83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3FEF-39F4-EF43-9C4C-EBB9C076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0" y="1078803"/>
            <a:ext cx="5318175" cy="1325563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5" name="Content Placeholder 4" descr="A picture containing tree, grass, outdoor, green&#10;&#10;Description automatically generated">
            <a:extLst>
              <a:ext uri="{FF2B5EF4-FFF2-40B4-BE49-F238E27FC236}">
                <a16:creationId xmlns:a16="http://schemas.microsoft.com/office/drawing/2014/main" id="{33416E5F-6D26-C945-A48F-F2494EA0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6" r="32343"/>
          <a:stretch/>
        </p:blipFill>
        <p:spPr>
          <a:xfrm>
            <a:off x="6095999" y="0"/>
            <a:ext cx="6096001" cy="6255833"/>
          </a:xfrm>
        </p:spPr>
      </p:pic>
    </p:spTree>
    <p:extLst>
      <p:ext uri="{BB962C8B-B14F-4D97-AF65-F5344CB8AC3E}">
        <p14:creationId xmlns:p14="http://schemas.microsoft.com/office/powerpoint/2010/main" val="3605255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6B9D-6382-3F4B-AA8E-3E3C0DED2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>
                <a:solidFill>
                  <a:schemeClr val="bg2"/>
                </a:solidFill>
              </a:rPr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19236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6B9D-6382-3F4B-AA8E-3E3C0DED2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>
                <a:solidFill>
                  <a:schemeClr val="bg2"/>
                </a:solidFill>
              </a:rPr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34183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6" y="242047"/>
            <a:ext cx="9323294" cy="1057835"/>
          </a:xfrm>
        </p:spPr>
        <p:txBody>
          <a:bodyPr>
            <a:normAutofit/>
          </a:bodyPr>
          <a:lstStyle/>
          <a:p>
            <a:r>
              <a:rPr lang="fi-FI" sz="3200" dirty="0"/>
              <a:t>Golfin kehitys 2022</a:t>
            </a:r>
            <a:endParaRPr lang="en-FI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6682"/>
            <a:ext cx="9144000" cy="2891118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4407562-4A3D-A06C-7C74-41FED2E9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5" y="1600201"/>
            <a:ext cx="9586997" cy="47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0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35"/>
            <a:ext cx="9144000" cy="869577"/>
          </a:xfrm>
        </p:spPr>
        <p:txBody>
          <a:bodyPr>
            <a:normAutofit/>
          </a:bodyPr>
          <a:lstStyle/>
          <a:p>
            <a:r>
              <a:rPr lang="fi-FI" sz="4000" dirty="0"/>
              <a:t>Kehitys lähialueilla 2022</a:t>
            </a:r>
            <a:endParaRPr lang="en-FI" sz="4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AAB889-F609-0CE5-3248-0F23191D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43173"/>
            <a:ext cx="9417978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KOG kehitys </a:t>
            </a:r>
            <a:r>
              <a:rPr lang="fi-FI"/>
              <a:t>on positiivinen 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B4E3C65-7D1D-C27B-FFCC-EE0A5316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9" y="708917"/>
            <a:ext cx="10263883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317"/>
            <a:ext cx="9144000" cy="564777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Jäsenet ikäryhmittäin</a:t>
            </a:r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50A2790-71A4-DD96-5EA5-0842F641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02" y="1417835"/>
            <a:ext cx="10027578" cy="44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118"/>
            <a:ext cx="9144000" cy="1121797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Sukupuolijakauma 2019-2022 kehitys</a:t>
            </a:r>
            <a:br>
              <a:rPr lang="fi-FI" dirty="0"/>
            </a:br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D8E9B9F-75BA-F0C4-D369-FAA330EE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55" y="1089061"/>
            <a:ext cx="8517276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316"/>
      </p:ext>
    </p:extLst>
  </p:cSld>
  <p:clrMapOvr>
    <a:masterClrMapping/>
  </p:clrMapOvr>
</p:sld>
</file>

<file path=ppt/theme/theme1.xml><?xml version="1.0" encoding="utf-8"?>
<a:theme xmlns:a="http://schemas.openxmlformats.org/drawingml/2006/main" name="KoG Logoll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7E6B664F-4FC5-C949-8A11-2810C7C91BBD}"/>
    </a:ext>
  </a:extLst>
</a:theme>
</file>

<file path=ppt/theme/theme2.xml><?xml version="1.0" encoding="utf-8"?>
<a:theme xmlns:a="http://schemas.openxmlformats.org/drawingml/2006/main" name="KoG ilman logo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64799BFB-4420-7442-ADCE-1E307A116924}"/>
    </a:ext>
  </a:extLst>
</a:theme>
</file>

<file path=ppt/theme/theme3.xml><?xml version="1.0" encoding="utf-8"?>
<a:theme xmlns:a="http://schemas.openxmlformats.org/drawingml/2006/main" name="Nurmell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57C92B16-2738-4E4A-B9F7-BD9E5105BF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KoG Powerpoint (003)</Template>
  <TotalTime>2242</TotalTime>
  <Words>753</Words>
  <Application>Microsoft Office PowerPoint</Application>
  <PresentationFormat>Laajakuva</PresentationFormat>
  <Paragraphs>154</Paragraphs>
  <Slides>46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Symbol</vt:lpstr>
      <vt:lpstr>KoG Logolla</vt:lpstr>
      <vt:lpstr>KoG ilman logoa</vt:lpstr>
      <vt:lpstr>Nurmella</vt:lpstr>
      <vt:lpstr>PowerPoint-esitys</vt:lpstr>
      <vt:lpstr>Esityslista vuosikokous 17.11.2022 klo 18.00</vt:lpstr>
      <vt:lpstr>Kutsu</vt:lpstr>
      <vt:lpstr>Kokouskutsu on ollut nähtävillä seuran sivuilla ke 2.11.2022 alkaen.   Lisäksi kokouskutsu on ollut Kokkola-lehdessä sekä ÖT -lehdessä ke 2.11.2022</vt:lpstr>
      <vt:lpstr>Golfin kehitys 2022</vt:lpstr>
      <vt:lpstr>Kehitys lähialueilla 2022</vt:lpstr>
      <vt:lpstr>KOG kehitys on positiivinen </vt:lpstr>
      <vt:lpstr> Jäsenet ikäryhmittäin</vt:lpstr>
      <vt:lpstr>Sukupuolijakauma 2019-2022 kehitys </vt:lpstr>
      <vt:lpstr>PowerPoint-esitys</vt:lpstr>
      <vt:lpstr>Kuluneen kauden aikatauluja</vt:lpstr>
      <vt:lpstr>Pelaaja-ensin kyselyn sijoitus 2018-2022 </vt:lpstr>
      <vt:lpstr> </vt:lpstr>
      <vt:lpstr>PowerPoint-esitys</vt:lpstr>
      <vt:lpstr>Keskeiset tavoitteet kaudelle 2022 olivat</vt:lpstr>
      <vt:lpstr>Esityslista § 5 </vt:lpstr>
      <vt:lpstr>PowerPoint-esitys</vt:lpstr>
      <vt:lpstr>PowerPoint-esitys</vt:lpstr>
      <vt:lpstr>PowerPoint-esitys</vt:lpstr>
      <vt:lpstr>PowerPoint-esitys</vt:lpstr>
      <vt:lpstr>§ 6</vt:lpstr>
      <vt:lpstr>Keskeiset tavoitteet 2023</vt:lpstr>
      <vt:lpstr>Suunnitelmaa toimikunnittain</vt:lpstr>
      <vt:lpstr> </vt:lpstr>
      <vt:lpstr>PowerPoint-esitys</vt:lpstr>
      <vt:lpstr>PowerPoint-esitys</vt:lpstr>
      <vt:lpstr>Talousarvio 2023 </vt:lpstr>
      <vt:lpstr>Investoinnit 2023 </vt:lpstr>
      <vt:lpstr>§ 7 ja 8</vt:lpstr>
      <vt:lpstr>§ 9 </vt:lpstr>
      <vt:lpstr>§ 9 </vt:lpstr>
      <vt:lpstr>§ 9 </vt:lpstr>
      <vt:lpstr>§ 10</vt:lpstr>
      <vt:lpstr>§ 11 muut asiat</vt:lpstr>
      <vt:lpstr>§ 12 </vt:lpstr>
      <vt:lpstr>Strategian esittely</vt:lpstr>
      <vt:lpstr>Kiitos kokouksesta </vt:lpstr>
      <vt:lpstr>Otsikko tähän</vt:lpstr>
      <vt:lpstr>PowerPoint-esitys</vt:lpstr>
      <vt:lpstr>Otsikko tähän</vt:lpstr>
      <vt:lpstr>PowerPoint-esitys</vt:lpstr>
      <vt:lpstr>PowerPoint-esitys</vt:lpstr>
      <vt:lpstr>PowerPoint-esitys</vt:lpstr>
      <vt:lpstr>PowerPoint-esitys</vt:lpstr>
      <vt:lpstr>Otsikko tähän</vt:lpstr>
      <vt:lpstr>Otsikko tähän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Krister Höglund</dc:creator>
  <cp:lastModifiedBy>Janne Vähäkangas</cp:lastModifiedBy>
  <cp:revision>4</cp:revision>
  <dcterms:created xsi:type="dcterms:W3CDTF">2021-10-27T09:17:40Z</dcterms:created>
  <dcterms:modified xsi:type="dcterms:W3CDTF">2022-11-21T09:02:04Z</dcterms:modified>
</cp:coreProperties>
</file>