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48"/>
  </p:notesMasterIdLst>
  <p:sldIdLst>
    <p:sldId id="257" r:id="rId4"/>
    <p:sldId id="267" r:id="rId5"/>
    <p:sldId id="265" r:id="rId6"/>
    <p:sldId id="258" r:id="rId7"/>
    <p:sldId id="260" r:id="rId8"/>
    <p:sldId id="269" r:id="rId9"/>
    <p:sldId id="272" r:id="rId10"/>
    <p:sldId id="273" r:id="rId11"/>
    <p:sldId id="274" r:id="rId12"/>
    <p:sldId id="270" r:id="rId13"/>
    <p:sldId id="278" r:id="rId14"/>
    <p:sldId id="276" r:id="rId15"/>
    <p:sldId id="292" r:id="rId16"/>
    <p:sldId id="307" r:id="rId17"/>
    <p:sldId id="277" r:id="rId18"/>
    <p:sldId id="305" r:id="rId19"/>
    <p:sldId id="275" r:id="rId20"/>
    <p:sldId id="279" r:id="rId21"/>
    <p:sldId id="280" r:id="rId22"/>
    <p:sldId id="282" r:id="rId23"/>
    <p:sldId id="283" r:id="rId24"/>
    <p:sldId id="298" r:id="rId25"/>
    <p:sldId id="300" r:id="rId26"/>
    <p:sldId id="297" r:id="rId27"/>
    <p:sldId id="302" r:id="rId28"/>
    <p:sldId id="303" r:id="rId29"/>
    <p:sldId id="308" r:id="rId30"/>
    <p:sldId id="284" r:id="rId31"/>
    <p:sldId id="285" r:id="rId32"/>
    <p:sldId id="287" r:id="rId33"/>
    <p:sldId id="304" r:id="rId34"/>
    <p:sldId id="288" r:id="rId35"/>
    <p:sldId id="291" r:id="rId36"/>
    <p:sldId id="296" r:id="rId37"/>
    <p:sldId id="262" r:id="rId38"/>
    <p:sldId id="317" r:id="rId39"/>
    <p:sldId id="318" r:id="rId40"/>
    <p:sldId id="319" r:id="rId41"/>
    <p:sldId id="320" r:id="rId42"/>
    <p:sldId id="322" r:id="rId43"/>
    <p:sldId id="299" r:id="rId44"/>
    <p:sldId id="293" r:id="rId45"/>
    <p:sldId id="295" r:id="rId46"/>
    <p:sldId id="259" r:id="rId4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r Höglund" initials="KH" lastIdx="1" clrIdx="0">
    <p:extLst>
      <p:ext uri="{19B8F6BF-5375-455C-9EA6-DF929625EA0E}">
        <p15:presenceInfo xmlns:p15="http://schemas.microsoft.com/office/powerpoint/2012/main" userId="eb9b89e853593c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16C739-0F22-49EE-81CB-F4423BBB35BA}" v="1" dt="2023-11-08T10:59:22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86388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65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492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8T12:16:54.826" idx="1">
    <p:pos x="5224" y="615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017B-D73E-CD40-8FB8-88A9249D220A}" type="datetimeFigureOut">
              <a:rPr lang="en-FI" smtClean="0"/>
              <a:t>11/17/2023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D3570-701E-4F40-8011-B3842737B249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920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720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6034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12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5042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5491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18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0580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239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21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306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D3570-701E-4F40-8011-B3842737B249}" type="slidenum">
              <a:rPr lang="en-FI" smtClean="0"/>
              <a:t>32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12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A1FE-E965-2149-B81E-63544D1E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77915-C3D4-0948-8C73-3FD6895A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053C27-3EB2-3443-8642-4B1E1CC5C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CD980D-4EF7-084B-B795-D09BC54B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3103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010-D577-504E-AD4D-70E1213E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D3A99-54C0-8845-B145-BF70453A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F88E3E-8DC7-9B41-83A6-C910406DF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4A7E2B-EF66-3941-95DC-45E90D5D6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1368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5ADDC-2BA1-FF4A-BD8E-179ADC31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0C33B-B6C3-0E4A-8625-EDAFE5A4B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6E3B1EF-5CC1-D74A-A8A1-9270CC60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ABC0FA-260F-B046-B5A5-B2A88098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78077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A1FE-E965-2149-B81E-63544D1ED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77915-C3D4-0948-8C73-3FD6895A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3053C27-3EB2-3443-8642-4B1E1CC5C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CD980D-4EF7-084B-B795-D09BC54B7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7503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B3B4-B802-1948-8EF2-279C77B7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36CA-2300-5F4B-BA4E-73E86D25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5F26BD0-CBD1-A04E-81EE-CD36F937C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8396C3E-A456-0A4D-8DE4-5B9B56AAC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4396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3A63-D5A2-1A4F-894F-01C4D70C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30A10-1742-BA48-B36D-A4E45B063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809814-3854-9442-AE19-73B6E22A1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2E3F-B1A7-654A-9066-39997716E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4758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5795-FBA7-994D-96EE-AB2250F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439D-8E19-3241-8C7E-CBFB5F77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A9E7C-D2E4-0B4B-BB84-A05BA5638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C81AB1-5739-214D-ACA9-41C0CB91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3297C9-FA9C-E447-AF86-5D7F83D1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66432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5E85-DDF6-3645-89ED-BA2383D0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2174-989E-B94E-AB61-8FD8C224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DA646-5466-AF4F-AC1C-3E16A879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FC21D-1B1D-964D-8EAC-1EE1014D6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24901-A6B9-7A48-BAE7-AEFECEE92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5FCBA7F-B470-6446-AC27-BC2DF9B0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2ED386-75E4-5B43-ABD7-E0F938545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2411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8FB6-94D3-D343-8934-619C7A2F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5D18BCB-A45D-904C-8718-73FDF712C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6EFFFA-44E7-1140-8AE4-8A797CE5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0557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95FC474-B389-0542-82CC-6D24F87F8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DD3106-0205-F144-9658-D42DFAAD5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24922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20F3-6D60-FD4A-8582-62EC5367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FB3B-C1F9-DF40-BC27-F8DE54FE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4D927-7261-2242-9A4A-FD58159F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412AB7-0A39-FC43-A17B-42F329B8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26CF54-5773-9D42-BD65-85ECF19B1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7371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B3B4-B802-1948-8EF2-279C77B7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36CA-2300-5F4B-BA4E-73E86D254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5F26BD0-CBD1-A04E-81EE-CD36F937C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8396C3E-A456-0A4D-8DE4-5B9B56AAC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8274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DA92-4CDF-E24A-9A10-1D156D5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60B24-F0E8-7242-BA01-3B455CEC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2A8AC-3807-C845-BFB6-ECFCF74B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95D157E-A882-564C-9845-E4DFDC11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5365A2-6D5A-3E46-8B7A-09CAB291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99084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010-D577-504E-AD4D-70E1213E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D3A99-54C0-8845-B145-BF70453A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F88E3E-8DC7-9B41-83A6-C910406DF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4A7E2B-EF66-3941-95DC-45E90D5D6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03436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5ADDC-2BA1-FF4A-BD8E-179ADC31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0C33B-B6C3-0E4A-8625-EDAFE5A4B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6E3B1EF-5CC1-D74A-A8A1-9270CC606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ABC0FA-260F-B046-B5A5-B2A880982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97654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2328-0503-894D-AC14-D938C76D7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29079-1141-0449-A144-2C1C7817E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A193A8-41D6-F046-B8A4-4B068DAAC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8117B3-1BF5-8748-9D60-5B2D25C4F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81998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1FFD-008D-264D-9B73-1F8B4CA3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56CB-6F89-D448-B67B-22935B299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70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63A4EA-8442-614B-945D-77F251BDD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DE3704-9234-CA4E-A5A2-76EDC141A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3038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9940-60A4-0B4D-8A88-951FDD1D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236D2-57AA-654B-ACE4-B90EBA256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A53FA2-E79E-2A49-992F-745489920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201C02-87EF-FB48-AF65-E6697D83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9350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CE6D-052C-7542-966E-236FD02C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BF873-14FA-6B48-B42F-E4603B161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755CF-0CE3-DC47-B974-5874F414D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0029CF-187E-C446-9BF4-A012681D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47E51B-06C9-9947-821F-5C761352B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69193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66A1-92C5-7C48-AA9F-22F039CA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291C9-F4C6-2444-BA13-26B8C068C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CC98E-1540-3B44-96E0-EC2DC7501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DF96-73C4-D542-BA86-70D03B78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FC49F-D1E5-B549-ACD3-7382682F7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DDE82D6-40C1-254A-B8BD-B8F39ED7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BA4233-1BAB-5F47-AE1C-75308B389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8645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9873-0D8E-614E-B677-D54798C1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8DD028-53AB-9342-A34E-070CB1D67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B687C-240E-E94D-AD98-0F53C26BF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13929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94F34-D179-464F-B891-CE5E262EF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A65FB1-819F-C540-BEB2-94E6A8FC5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9284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3A63-D5A2-1A4F-894F-01C4D70C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30A10-1742-BA48-B36D-A4E45B063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4809814-3854-9442-AE19-73B6E22A1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4D42E3F-B1A7-654A-9066-39997716E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518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2690-0217-6A4B-8E59-8D1F11E4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3849-8208-6C45-A0C4-DF2A0BCE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87957-D096-CE41-A597-3B64E408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317D93-5A1F-464C-8630-50C2995B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3FEFC0-F143-B043-B95B-6F12F72DC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0028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A141-8A4E-9F42-9F93-D579A242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472E2-9CBE-C144-A727-86527FFDD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A8889-7B68-9D47-8F5E-4B96942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A11C7D-A92E-2949-A855-FE541837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487F71-C890-2647-A743-C3EBE015C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1111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C9C5-FB8C-464F-A0B5-42F97B11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D0AEA-7A6E-2141-8F14-7C9B298B2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29B5C72-837C-694E-822F-80BFCA4E2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E8E0ED-841A-AC42-BF59-CD68BA040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2863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BCB2B-54DF-4A4A-91FB-50C735997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A89C5-7048-BA40-949B-E41FE9E5A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08304C-9CE3-8649-B853-B596798B9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936E40-CDCF-4F4A-9F4D-F956C7D1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7165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5795-FBA7-994D-96EE-AB2250FA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439D-8E19-3241-8C7E-CBFB5F777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A9E7C-D2E4-0B4B-BB84-A05BA5638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C81AB1-5739-214D-ACA9-41C0CB91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03297C9-FA9C-E447-AF86-5D7F83D1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2559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5E85-DDF6-3645-89ED-BA2383D0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2174-989E-B94E-AB61-8FD8C224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DA646-5466-AF4F-AC1C-3E16A879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FC21D-1B1D-964D-8EAC-1EE1014D6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24901-A6B9-7A48-BAE7-AEFECEE92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5FCBA7F-B470-6446-AC27-BC2DF9B0F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2ED386-75E4-5B43-ABD7-E0F938545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5274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8FB6-94D3-D343-8934-619C7A2F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5D18BCB-A45D-904C-8718-73FDF712C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6EFFFA-44E7-1140-8AE4-8A797CE54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2027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95FC474-B389-0542-82CC-6D24F87F8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DD3106-0205-F144-9658-D42DFAAD5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6628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20F3-6D60-FD4A-8582-62EC5367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FB3B-C1F9-DF40-BC27-F8DE54FE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4D927-7261-2242-9A4A-FD58159FC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C412AB7-0A39-FC43-A17B-42F329B8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26CF54-5773-9D42-BD65-85ECF19B1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5121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DA92-4CDF-E24A-9A10-1D156D5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60B24-F0E8-7242-BA01-3B455CEC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2A8AC-3807-C845-BFB6-ECFCF74B7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95D157E-A882-564C-9845-E4DFDC11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5365A2-6D5A-3E46-8B7A-09CAB2916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5540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B2CC1-0716-2840-B7AE-5AD0E667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103" y="365125"/>
            <a:ext cx="9513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474EC-D30E-AF46-9FF7-7149E7038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103" y="1825625"/>
            <a:ext cx="95137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65EB7-3972-1145-9D07-EC39A5C2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2B67AE-54AA-6842-AB59-60F2F167E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395930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7B466-B14B-4243-B76E-14D5817DB456}"/>
              </a:ext>
            </a:extLst>
          </p:cNvPr>
          <p:cNvSpPr txBox="1"/>
          <p:nvPr userDrawn="1"/>
        </p:nvSpPr>
        <p:spPr>
          <a:xfrm>
            <a:off x="3232647" y="6408107"/>
            <a:ext cx="5916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b="1" dirty="0">
                <a:solidFill>
                  <a:schemeClr val="accent2"/>
                </a:solidFill>
              </a:rPr>
              <a:t>KOKKOLAN GOLF </a:t>
            </a:r>
            <a:r>
              <a:rPr lang="en-FI" sz="1100" dirty="0">
                <a:solidFill>
                  <a:schemeClr val="accent2"/>
                </a:solidFill>
              </a:rPr>
              <a:t>| www.kokkolangolf.fi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C4BCEE6-F599-6F47-A622-FA9273D1B1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7287" y="156009"/>
            <a:ext cx="719936" cy="7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B2CC1-0716-2840-B7AE-5AD0E667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103" y="365125"/>
            <a:ext cx="9513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474EC-D30E-AF46-9FF7-7149E7038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103" y="1825625"/>
            <a:ext cx="95137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C65EB7-3972-1145-9D07-EC39A5C2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40810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2B67AE-54AA-6842-AB59-60F2F167E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40810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51590-763E-9045-9007-ADF786852AD9}"/>
              </a:ext>
            </a:extLst>
          </p:cNvPr>
          <p:cNvSpPr txBox="1"/>
          <p:nvPr userDrawn="1"/>
        </p:nvSpPr>
        <p:spPr>
          <a:xfrm>
            <a:off x="3232647" y="6408107"/>
            <a:ext cx="5916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b="1" dirty="0">
                <a:solidFill>
                  <a:schemeClr val="accent2"/>
                </a:solidFill>
              </a:rPr>
              <a:t>KOKKOLAN GOLF </a:t>
            </a:r>
            <a:r>
              <a:rPr lang="en-FI" sz="1100" dirty="0">
                <a:solidFill>
                  <a:schemeClr val="accent2"/>
                </a:solidFill>
              </a:rPr>
              <a:t>| www.kokkolangolf.fi</a:t>
            </a:r>
          </a:p>
        </p:txBody>
      </p:sp>
    </p:spTree>
    <p:extLst>
      <p:ext uri="{BB962C8B-B14F-4D97-AF65-F5344CB8AC3E}">
        <p14:creationId xmlns:p14="http://schemas.microsoft.com/office/powerpoint/2010/main" val="259367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F58902-64EE-524E-9751-A4097ED26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287" y="6012697"/>
            <a:ext cx="2743200" cy="26161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fld id="{C582B9B5-88A9-A742-8684-82D818E5F49F}" type="datetimeFigureOut">
              <a:rPr lang="en-FI" smtClean="0"/>
              <a:pPr/>
              <a:t>11/17/2023</a:t>
            </a:fld>
            <a:endParaRPr lang="en-F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0C5F692-83E1-7E4C-AAE9-7F0E92B0D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513" y="6012697"/>
            <a:ext cx="2743200" cy="261610"/>
          </a:xfrm>
          <a:prstGeom prst="rect">
            <a:avLst/>
          </a:prstGeom>
        </p:spPr>
        <p:txBody>
          <a:bodyPr/>
          <a:lstStyle>
            <a:lvl1pPr algn="r">
              <a:defRPr lang="en-FI" sz="12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194F93-18DD-3C47-85DA-A48878FBFDAD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9A834-933B-894F-ACE3-8DD6CD06E771}"/>
              </a:ext>
            </a:extLst>
          </p:cNvPr>
          <p:cNvSpPr txBox="1"/>
          <p:nvPr userDrawn="1"/>
        </p:nvSpPr>
        <p:spPr>
          <a:xfrm>
            <a:off x="3232647" y="6012697"/>
            <a:ext cx="5916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100" b="1" dirty="0">
                <a:solidFill>
                  <a:schemeClr val="accent2"/>
                </a:solidFill>
              </a:rPr>
              <a:t>KOKKOLAN GOLF </a:t>
            </a:r>
            <a:r>
              <a:rPr lang="en-FI" sz="1100" dirty="0">
                <a:solidFill>
                  <a:schemeClr val="accent2"/>
                </a:solidFill>
              </a:rPr>
              <a:t>| www.kokkolangolf.fi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A976C-5F7D-6440-BA35-423CABD116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3091" b="30589"/>
          <a:stretch/>
        </p:blipFill>
        <p:spPr>
          <a:xfrm>
            <a:off x="1" y="6274307"/>
            <a:ext cx="12191999" cy="583693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0CB1972D-1D67-0542-BA0B-40215446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0155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1F8FA82-A791-134B-99B2-C3271DC8C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14" b="22439"/>
          <a:stretch/>
        </p:blipFill>
        <p:spPr>
          <a:xfrm>
            <a:off x="3720770" y="2104900"/>
            <a:ext cx="4750460" cy="2648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1084B-D92D-B54E-ABAC-D611559573E2}"/>
              </a:ext>
            </a:extLst>
          </p:cNvPr>
          <p:cNvSpPr txBox="1"/>
          <p:nvPr/>
        </p:nvSpPr>
        <p:spPr>
          <a:xfrm>
            <a:off x="3899064" y="5367647"/>
            <a:ext cx="4482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accent2"/>
                </a:solidFill>
              </a:rPr>
              <a:t>Vuosikokous/</a:t>
            </a:r>
            <a:r>
              <a:rPr lang="fi-FI" sz="2400" b="1" dirty="0" err="1">
                <a:solidFill>
                  <a:schemeClr val="accent2"/>
                </a:solidFill>
              </a:rPr>
              <a:t>Årsmötet</a:t>
            </a:r>
            <a:r>
              <a:rPr lang="fi-FI" sz="2400" b="1" dirty="0">
                <a:solidFill>
                  <a:schemeClr val="accent2"/>
                </a:solidFill>
              </a:rPr>
              <a:t> 16.11.2023 klo 18.00</a:t>
            </a:r>
            <a:endParaRPr lang="en-FI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9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5FAC53A-EC6A-CF41-67F8-FA3321DA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546100"/>
            <a:ext cx="6946900" cy="5080000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73627A-5D15-3046-4B76-2DC9D5FD8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673100"/>
            <a:ext cx="3932237" cy="5195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ADF9A0E-62A4-3DBE-EB56-A8F9075B3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1473200"/>
            <a:ext cx="3932237" cy="226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4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529" y="421341"/>
            <a:ext cx="9278471" cy="1792941"/>
          </a:xfrm>
        </p:spPr>
        <p:txBody>
          <a:bodyPr>
            <a:normAutofit/>
          </a:bodyPr>
          <a:lstStyle/>
          <a:p>
            <a:r>
              <a:rPr lang="fi-FI" sz="4000" dirty="0"/>
              <a:t>Kuluneen kauden aikatauluja</a:t>
            </a:r>
            <a:endParaRPr lang="en-FI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17444"/>
          </a:xfrm>
        </p:spPr>
        <p:txBody>
          <a:bodyPr/>
          <a:lstStyle/>
          <a:p>
            <a:endParaRPr lang="fi-FI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 err="1"/>
              <a:t>Range</a:t>
            </a:r>
            <a:r>
              <a:rPr lang="fi-FI" dirty="0"/>
              <a:t> avattiin 22.4, (22.4, 13.4, 20.3, 18.4)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Kenttä avattiin 7.5 (8.5, 8.5, 24.4,26.4)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Kesäviheriöille 7.5, (8.5, 8.5, 8.5, 10.5)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dirty="0"/>
              <a:t>Kenttä suljettiin 19.10 , (10.11, 8.11,10.11, 28.10)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0030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6493"/>
            <a:ext cx="9144000" cy="1201271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Pelaaja-ensin kyselyn sijoitus 2018-2023</a:t>
            </a:r>
            <a:br>
              <a:rPr lang="fi-FI" dirty="0"/>
            </a:br>
            <a:endParaRPr lang="en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13029F8-6CD4-A5DB-6AE8-38EE3A75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837764"/>
            <a:ext cx="10541000" cy="37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7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796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039" y="1295401"/>
            <a:ext cx="9771961" cy="7112000"/>
          </a:xfrm>
        </p:spPr>
        <p:txBody>
          <a:bodyPr/>
          <a:lstStyle/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en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3E52139-F415-477E-08DA-477046EF44A9}"/>
              </a:ext>
            </a:extLst>
          </p:cNvPr>
          <p:cNvSpPr txBox="1"/>
          <p:nvPr/>
        </p:nvSpPr>
        <p:spPr>
          <a:xfrm>
            <a:off x="1024932" y="848643"/>
            <a:ext cx="9643068" cy="601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Kohdistamalla oikean suuruisia toimenpiteitä alla oleviin kohteisiin, voimme parantaa jäsentyytyväisyyttä (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Players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1st kysely 2023)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Vastaus prosentti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Jäsenet 26%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Vieraspelaajat 34%, 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Uudet pelaajat 31% 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(Suomen vastaus keskiarvo n. 26%)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1800" b="1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Positiiviset kohteet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Jäsen: Kenttä on hyvässä kunnossa, Griinien kunto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Vieraspelaaja: Kentän kunto, palvelu, griinit ja kokonaisuus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Uusi pelaaja: Mukava ympäristö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1800" b="1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Kehitettävät kohteet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Jäsen: Ravintolan tarjonta, Johto kuuntelee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Vieraspelaaja: Leikkuujätteen keräys,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Uusi pelaaja: Viestintä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2C1DE-2B9E-763C-51EE-2B53A4EA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25367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Opetus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Kehitettävää: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Erikoiskliniikat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i-FI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Yhteenveto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Kehitys on hyvä ja oikean suuntainen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Toimintasuunnitelmat pitää olla persusteelliset ja niitä pitää seurata kauden aikana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Kentän kunto on ollut erittäin hyvä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Ravintolan tarjontaa pitää edelleen kehittää vaikkakin aukiolo ajat ruokatarjonnalle ovat suppeat.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Viestintää edelleen parannettava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Rangen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ruohouloslyöntipaikat tulee merkitä selvästi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b="1" u="none" strike="noStrik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517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765"/>
            <a:ext cx="9144000" cy="1371600"/>
          </a:xfrm>
        </p:spPr>
        <p:txBody>
          <a:bodyPr>
            <a:normAutofit/>
          </a:bodyPr>
          <a:lstStyle/>
          <a:p>
            <a:r>
              <a:rPr lang="fi-FI" sz="4400" dirty="0"/>
              <a:t>Keskeiset tavoitteet kaudelle 2023 olivat</a:t>
            </a:r>
            <a:endParaRPr lang="en-FI" sz="4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85365"/>
            <a:ext cx="9144000" cy="4458581"/>
          </a:xfrm>
        </p:spPr>
        <p:txBody>
          <a:bodyPr/>
          <a:lstStyle/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Vuosikokouksen hyväksyttäväksi tulevan strategiatyön jalkautus ja seuranta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Kassavirran ja maksuvalmiuden parantaminen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Oikea-aikainen ennakoiva markkinointi ja viestintä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Junioritoiminnan jatkokehittäminen tähtiseuratason mukaisesti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Kastelujärjestelmän toteutukseen valmistautuminen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Ravintolan tason ja tarjonnan parantaminen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Valmennuksen jatkuvuuden varmistaminen.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Harjoitusalueen olosuhteiden parantaminen</a:t>
            </a:r>
          </a:p>
          <a:p>
            <a:pPr marL="285750" lvl="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Energiaratkaisujen kartoittaminen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77577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3A3DE-1598-45E2-A693-8DDFFD1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Toimintakatsaukset toimikunnittain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7F159D-A128-43B3-8674-A2F94DAC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511CE3-9FA9-1828-609F-E44B36962F26}"/>
              </a:ext>
            </a:extLst>
          </p:cNvPr>
          <p:cNvSpPr txBox="1"/>
          <p:nvPr/>
        </p:nvSpPr>
        <p:spPr>
          <a:xfrm>
            <a:off x="1498600" y="2135489"/>
            <a:ext cx="904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On ollut näkyvillä seuran sivuilla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2042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7425"/>
          </a:xfrm>
        </p:spPr>
        <p:txBody>
          <a:bodyPr>
            <a:normAutofit fontScale="90000"/>
          </a:bodyPr>
          <a:lstStyle/>
          <a:p>
            <a:r>
              <a:rPr lang="fi-FI" dirty="0"/>
              <a:t>Esityslista § 5</a:t>
            </a: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fi-FI" dirty="0">
                <a:cs typeface="Times New Roman" pitchFamily="18" charset="0"/>
              </a:rPr>
              <a:t>Hyväksytään johtokunnan esittämä toiminnan vuosikatsaus tilikaudelta 1.10.2022-30.9.2023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3703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1B50D97-4B67-21BB-1A95-A5EBED8CF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25400"/>
            <a:ext cx="829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9249EEC-4CF1-71A2-A267-49382A47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584200"/>
            <a:ext cx="7988300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7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225"/>
            <a:ext cx="9144000" cy="706666"/>
          </a:xfrm>
        </p:spPr>
        <p:txBody>
          <a:bodyPr>
            <a:normAutofit/>
          </a:bodyPr>
          <a:lstStyle/>
          <a:p>
            <a:pPr algn="l"/>
            <a:r>
              <a:rPr lang="fi-FI" sz="3200" dirty="0"/>
              <a:t>Esityslista vuosikokous 16.11.2023 klo 18.00</a:t>
            </a:r>
            <a:endParaRPr lang="en-FI" sz="3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903891"/>
            <a:ext cx="10268607" cy="5181599"/>
          </a:xfrm>
        </p:spPr>
        <p:txBody>
          <a:bodyPr/>
          <a:lstStyle/>
          <a:p>
            <a:pPr marL="627380" indent="-627380" algn="l">
              <a:buClr>
                <a:schemeClr val="tx1"/>
              </a:buClr>
              <a:buSzPct val="125000"/>
              <a:buFontTx/>
              <a:buAutoNum type="arabicPeriod"/>
            </a:pPr>
            <a:r>
              <a:rPr lang="sk-SK" sz="1600" b="1" dirty="0">
                <a:cs typeface="Times New Roman" pitchFamily="18" charset="0"/>
              </a:rPr>
              <a:t>Kokouksen av</a:t>
            </a:r>
            <a:r>
              <a:rPr lang="fi-FI" sz="1600" b="1" dirty="0" err="1">
                <a:cs typeface="Times New Roman" pitchFamily="18" charset="0"/>
              </a:rPr>
              <a:t>aus</a:t>
            </a:r>
            <a:r>
              <a:rPr lang="fi-FI" sz="1600" b="1" dirty="0">
                <a:cs typeface="Times New Roman" pitchFamily="18" charset="0"/>
              </a:rPr>
              <a:t>.</a:t>
            </a:r>
            <a:endParaRPr lang="sk-SK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fi-FI" sz="1600" b="1" dirty="0">
                <a:cs typeface="Times New Roman" pitchFamily="18" charset="0"/>
              </a:rPr>
              <a:t>Kokousvirkailijoiden valinta</a:t>
            </a:r>
            <a:endParaRPr lang="sk-SK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fi-FI" sz="1600" b="1" dirty="0">
                <a:cs typeface="Times New Roman" pitchFamily="18" charset="0"/>
              </a:rPr>
              <a:t>Kokouksen l</a:t>
            </a:r>
            <a:r>
              <a:rPr lang="sk-SK" sz="1600" b="1" dirty="0">
                <a:cs typeface="Times New Roman" pitchFamily="18" charset="0"/>
              </a:rPr>
              <a:t>aillisuus ja päätösvaltaisuus</a:t>
            </a: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sk-SK" sz="1600" b="1" dirty="0">
                <a:cs typeface="Times New Roman" pitchFamily="18" charset="0"/>
              </a:rPr>
              <a:t>Työjärjesty</a:t>
            </a:r>
            <a:r>
              <a:rPr lang="fi-FI" sz="1600" b="1" dirty="0" err="1">
                <a:cs typeface="Times New Roman" pitchFamily="18" charset="0"/>
              </a:rPr>
              <a:t>ksen</a:t>
            </a:r>
            <a:r>
              <a:rPr lang="fi-FI" sz="1600" b="1" dirty="0">
                <a:cs typeface="Times New Roman" pitchFamily="18" charset="0"/>
              </a:rPr>
              <a:t> hyväksyminen</a:t>
            </a:r>
            <a:endParaRPr lang="sk-SK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sk-SK" sz="1600" b="1" dirty="0">
                <a:cs typeface="Times New Roman" pitchFamily="18" charset="0"/>
              </a:rPr>
              <a:t>Vuoden </a:t>
            </a:r>
            <a:r>
              <a:rPr lang="fi-FI" sz="1600" b="1" dirty="0">
                <a:cs typeface="Times New Roman" pitchFamily="18" charset="0"/>
              </a:rPr>
              <a:t>2023 </a:t>
            </a:r>
            <a:r>
              <a:rPr lang="sk-SK" sz="1600" b="1" dirty="0">
                <a:cs typeface="Times New Roman" pitchFamily="18" charset="0"/>
              </a:rPr>
              <a:t>toimin</a:t>
            </a:r>
            <a:r>
              <a:rPr lang="fi-FI" sz="1600" b="1" dirty="0" err="1">
                <a:cs typeface="Times New Roman" pitchFamily="18" charset="0"/>
              </a:rPr>
              <a:t>nanvuosikatsauksen</a:t>
            </a:r>
            <a:r>
              <a:rPr lang="fi-FI" sz="1600" b="1" dirty="0">
                <a:cs typeface="Times New Roman" pitchFamily="18" charset="0"/>
              </a:rPr>
              <a:t> käsittely ja hyväksyminen</a:t>
            </a:r>
          </a:p>
          <a:p>
            <a:pPr marL="627380" indent="-627380" algn="l" eaLnBrk="0" hangingPunct="0">
              <a:buSzPct val="125000"/>
              <a:buFontTx/>
              <a:buAutoNum type="arabicPeriod"/>
            </a:pPr>
            <a:r>
              <a:rPr lang="fi-FI" sz="1600" b="1" dirty="0">
                <a:cs typeface="Times New Roman" pitchFamily="18" charset="0"/>
              </a:rPr>
              <a:t>Tilinpäätöksen  1.10.2022-30.9.2023 hyväksyminen ja vastuuvapauden myöntäminen edellisen tilikauden johtokunnalle ja muille tilivelvollisille</a:t>
            </a:r>
          </a:p>
          <a:p>
            <a:pPr marL="627380" indent="-627380" algn="l" eaLnBrk="0" hangingPunct="0">
              <a:buSzPct val="125000"/>
              <a:buFont typeface="+mj-lt"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P</a:t>
            </a:r>
            <a:r>
              <a:rPr lang="sk-SK" sz="1600" b="1" dirty="0">
                <a:cs typeface="Times New Roman" pitchFamily="18" charset="0"/>
              </a:rPr>
              <a:t>äätetään vuoden </a:t>
            </a:r>
            <a:r>
              <a:rPr lang="fi-FI" sz="1600" b="1" dirty="0">
                <a:cs typeface="Times New Roman" pitchFamily="18" charset="0"/>
              </a:rPr>
              <a:t>2024 </a:t>
            </a:r>
            <a:r>
              <a:rPr lang="sk-SK" sz="1600" b="1" dirty="0">
                <a:cs typeface="Times New Roman" pitchFamily="18" charset="0"/>
              </a:rPr>
              <a:t>jäsen- ja muut maksut</a:t>
            </a: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sk-SK" sz="1600" b="1" dirty="0">
                <a:cs typeface="Times New Roman" pitchFamily="18" charset="0"/>
              </a:rPr>
              <a:t>Hyväksytään toimintasuunnitelma ja talousarvioesitys </a:t>
            </a:r>
            <a:r>
              <a:rPr lang="fi-FI" sz="1600" b="1" dirty="0">
                <a:cs typeface="Times New Roman" pitchFamily="18" charset="0"/>
              </a:rPr>
              <a:t>ja talousarvion sisältämät investoinnit tilikaudelle 1.10.2023-30.9.2024</a:t>
            </a: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Valitaan seuran puheenjohtaja</a:t>
            </a: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V</a:t>
            </a:r>
            <a:r>
              <a:rPr lang="sk-SK" sz="1600" b="1" dirty="0">
                <a:cs typeface="Times New Roman" pitchFamily="18" charset="0"/>
              </a:rPr>
              <a:t>alitaan johtokunnan varsinaiset </a:t>
            </a:r>
            <a:r>
              <a:rPr lang="fi-FI" sz="1600" b="1" dirty="0">
                <a:cs typeface="Times New Roman" pitchFamily="18" charset="0"/>
              </a:rPr>
              <a:t>jäsenet erovuoroisten tilalle. </a:t>
            </a: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sk-SK" sz="1600" b="1" dirty="0">
                <a:cs typeface="Times New Roman" pitchFamily="18" charset="0"/>
              </a:rPr>
              <a:t>Valitaan 2 tilintarkastajaa ja 2 varatilintarkastajaa </a:t>
            </a:r>
            <a:endParaRPr lang="fi-FI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Seuran strategian hyväksyminen</a:t>
            </a: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Muut asiat</a:t>
            </a:r>
            <a:endParaRPr lang="sk-SK" sz="1600" b="1" dirty="0">
              <a:cs typeface="Times New Roman" pitchFamily="18" charset="0"/>
            </a:endParaRPr>
          </a:p>
          <a:p>
            <a:pPr marL="627380" indent="-627380" algn="l" eaLnBrk="0" hangingPunct="0">
              <a:buSzPct val="125000"/>
              <a:buFontTx/>
              <a:buAutoNum type="arabicPeriod" startAt="7"/>
            </a:pPr>
            <a:r>
              <a:rPr lang="fi-FI" sz="1600" b="1" dirty="0">
                <a:cs typeface="Times New Roman" pitchFamily="18" charset="0"/>
              </a:rPr>
              <a:t>Kokouksen päättäminen</a:t>
            </a:r>
            <a:endParaRPr lang="sk-SK" sz="1600" b="1" dirty="0">
              <a:cs typeface="Times New Roman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492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FD799EA-D5BD-EADE-29A2-4B78E819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647700"/>
            <a:ext cx="8623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17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41" y="-1539221"/>
            <a:ext cx="9690847" cy="3393422"/>
          </a:xfrm>
        </p:spPr>
        <p:txBody>
          <a:bodyPr/>
          <a:lstStyle/>
          <a:p>
            <a:r>
              <a:rPr lang="fi-FI" dirty="0"/>
              <a:t>§ 6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541" y="2205318"/>
            <a:ext cx="9789459" cy="3657600"/>
          </a:xfrm>
        </p:spPr>
        <p:txBody>
          <a:bodyPr/>
          <a:lstStyle/>
          <a:p>
            <a:pPr algn="l" eaLnBrk="0" hangingPunct="0">
              <a:buSzPct val="125000"/>
            </a:pPr>
            <a:r>
              <a:rPr lang="fi-FI" dirty="0">
                <a:cs typeface="Times New Roman" pitchFamily="18" charset="0"/>
              </a:rPr>
              <a:t>Tilintarkastajien lausunto:</a:t>
            </a:r>
          </a:p>
          <a:p>
            <a:pPr marL="457200" lvl="1" indent="0" algn="l" eaLnBrk="0" hangingPunct="0">
              <a:buSzPct val="125000"/>
              <a:buNone/>
            </a:pPr>
            <a:r>
              <a:rPr lang="fi-FI" i="1" dirty="0">
                <a:cs typeface="Times New Roman" pitchFamily="18" charset="0"/>
              </a:rPr>
              <a:t>”Lausuntonamme esitämme, että tilinpäätös antaa oikean ja riittävän kuvan yhdistyksen toiminnan tuloksesta ja taloudellisesta asemasta Suomessa voimassa olevien tilinpäätöksen laatimista koskevien säännösten mukaisesti ja täyttää lakisääteiset vaatimukset.”</a:t>
            </a:r>
          </a:p>
          <a:p>
            <a:pPr marL="457200" lvl="1" indent="0" algn="l" eaLnBrk="0" hangingPunct="0">
              <a:buSzPct val="125000"/>
              <a:buNone/>
            </a:pPr>
            <a:endParaRPr lang="fi-FI" i="1" dirty="0">
              <a:cs typeface="Times New Roman" pitchFamily="18" charset="0"/>
            </a:endParaRPr>
          </a:p>
          <a:p>
            <a:pPr algn="l" eaLnBrk="0" hangingPunct="0">
              <a:buSzPct val="125000"/>
            </a:pPr>
            <a:r>
              <a:rPr lang="fi-FI" dirty="0">
                <a:cs typeface="Times New Roman" pitchFamily="18" charset="0"/>
              </a:rPr>
              <a:t>Johtokunta esittää</a:t>
            </a:r>
            <a:r>
              <a:rPr lang="fi-FI">
                <a:cs typeface="Times New Roman" pitchFamily="18" charset="0"/>
              </a:rPr>
              <a:t>, että hyväksytään </a:t>
            </a:r>
            <a:r>
              <a:rPr lang="fi-FI" dirty="0">
                <a:cs typeface="Times New Roman" pitchFamily="18" charset="0"/>
              </a:rPr>
              <a:t>tilikauden 1.10.2022-30.9.2023 tilinpäätös ja myönnetään vastuuvapaus johtokunnalle ja muille tilivelvollisille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4474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3A3DE-1598-45E2-A693-8DDFFD1F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451"/>
          </a:xfrm>
        </p:spPr>
        <p:txBody>
          <a:bodyPr>
            <a:normAutofit/>
          </a:bodyPr>
          <a:lstStyle/>
          <a:p>
            <a:r>
              <a:rPr lang="fi-FI" sz="2800" dirty="0"/>
              <a:t>Keskeiset tavoitteet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7F159D-A128-43B3-8674-A2F94DAC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576"/>
            <a:ext cx="10515600" cy="486193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Vuosikokouksen hyväksyttäväksi tulevan strategiatyön jalkautus ja seuranta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Kassavirran ja maksuvalmiuden edelleen parantaminen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Oikea-aikainen ennakoiva markkinointi ja viestintä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Junioritoiminnan jatkokehittäminen tähtiseuratason mukaisesti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Kastelujärjestelmän jatkon toteutuksen selvittely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Ravintolan tason ja tarjonnan parantaminen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Valmennuksen jatkuvuuden varmistaminen.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Players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tulosten pitäminen nykyisellä tasolla (omat jäsenet ja vieraspelaajat) ja uusien jäsenten antaman arvion parantaminen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5121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23A3DE-1598-45E2-A693-8DDFFD1F0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Toimintasuunnitelmat toimikunnittain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7F159D-A128-43B3-8674-A2F94DAC8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511CE3-9FA9-1828-609F-E44B36962F26}"/>
              </a:ext>
            </a:extLst>
          </p:cNvPr>
          <p:cNvSpPr txBox="1"/>
          <p:nvPr/>
        </p:nvSpPr>
        <p:spPr>
          <a:xfrm>
            <a:off x="1079500" y="2311400"/>
            <a:ext cx="814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On ollut nähtävillä seuran sivuilla</a:t>
            </a:r>
          </a:p>
        </p:txBody>
      </p:sp>
    </p:spTree>
    <p:extLst>
      <p:ext uri="{BB962C8B-B14F-4D97-AF65-F5344CB8AC3E}">
        <p14:creationId xmlns:p14="http://schemas.microsoft.com/office/powerpoint/2010/main" val="210611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796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endParaRPr lang="en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206F1BF-F399-24BA-6158-B0E086B260D8}"/>
              </a:ext>
            </a:extLst>
          </p:cNvPr>
          <p:cNvSpPr txBox="1"/>
          <p:nvPr/>
        </p:nvSpPr>
        <p:spPr>
          <a:xfrm>
            <a:off x="231112" y="222424"/>
            <a:ext cx="11847007" cy="592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Kokkolan Golf Hinnasto 2024 (alv % muuttuu 10% uusi alv 14%)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Jäsen- ja pelimaksut maksetaan verkkokaupassa (oma 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nexgolf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sovellus), Jäsenmaksut tulee maksaa 31.12.2023 mennessä ja pelimaksut viimeistään 31.3.2024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Jäsenmaksu 100€ </a:t>
            </a:r>
            <a:r>
              <a:rPr lang="fi-FI" sz="1400" b="1" i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jäsenmaksu 120€ jos maksaa eräpäivän jälkeen)</a:t>
            </a:r>
            <a:endParaRPr lang="fi-FI" sz="1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Tulee olla maksettu 31.12.2023 </a:t>
            </a:r>
            <a:r>
              <a:rPr lang="fi-FI" sz="1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ei voi maksaa liikuntaeduilla)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Greenfee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35€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45€ ( </a:t>
            </a:r>
            <a:r>
              <a:rPr lang="fi-F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Täyspaketti 685€ (ei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-5% aikaisen maksajan etu, 650€ (maksetaan ennen 31.12.2023)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Carduetu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Pohjanmaan seurojen etukortti)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12€ (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Vieraspelaaja- 50%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Ysipaketti 465€( 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15€ (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9r per päivä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Lisäkierrokset 20€/9r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Kymppikortti 315€ ( 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30€ 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i-F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( ei vähennetä kierroksia)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Vitoskortti 175€( 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30€ 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i-F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( ei vähennetä kierroksia)</a:t>
            </a:r>
          </a:p>
        </p:txBody>
      </p:sp>
    </p:spTree>
    <p:extLst>
      <p:ext uri="{BB962C8B-B14F-4D97-AF65-F5344CB8AC3E}">
        <p14:creationId xmlns:p14="http://schemas.microsoft.com/office/powerpoint/2010/main" val="3975231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3C03DF-2DCE-4C13-B1A5-06A27421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2756"/>
            <a:ext cx="10515600" cy="5173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Aloituspaketti 400€(sis. alkeiskurssin, jäsenyyden sekä täyspaketin)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Carduetu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Pohjanmaan seurojen etukortti)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12€ (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2v Jatkajan paketti 500€( 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Carduetu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Pohjanmaan seurojen etukortti)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12€ (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Superpelipaketti 980€ ( 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Carduetu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Pohjanmaan seurojen etukortti)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0€ (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Vieraspelaajaa- 50%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Bägipaikka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tarkista paikansaatavaus ennen maksua)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Greencard</a:t>
            </a: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kurssi 150€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60652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81EA2118-647E-9A69-0F73-4087215814C7}"/>
              </a:ext>
            </a:extLst>
          </p:cNvPr>
          <p:cNvSpPr txBox="1"/>
          <p:nvPr/>
        </p:nvSpPr>
        <p:spPr>
          <a:xfrm>
            <a:off x="1014884" y="12772"/>
            <a:ext cx="8126603" cy="5129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Ikä 16-22v.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Jäsenmaksu 100€ 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Tulee olla maksettu 31.12.2023</a:t>
            </a:r>
            <a:r>
              <a:rPr lang="fi-FI" sz="1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ei voi maksaa liikuntaeduilla)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Greenfee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30€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40€ ( </a:t>
            </a:r>
            <a:r>
              <a:rPr lang="fi-F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Nuoriso Täyspaketti 250€( 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Carduetu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Pohjanmaan seurojen etukortti)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12€ (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Vieraspelaaja -50%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Nuoriso Kymppikortti 165€ ( 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30€ 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i-F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( ei vähennetä kierroksia)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Nuoriso Vitoskortti 60€( ei sisällä jäsenmaksua)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30€ 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fi-F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( ei vähennetä kierroksia)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Aloitus paketti 300€(sis. alkeiskurssin, jäsenyyden sekä täyspaketin)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Carduetu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Pohjanmaan seurojen etukortti)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Kilpailumaksu 12€ (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</a:t>
            </a:r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klubikisat)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Greencard</a:t>
            </a: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kurssi 100€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0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113A3A-B27A-DEE5-FC4A-690D496EE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644"/>
            <a:ext cx="10515600" cy="540439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Ikä 1-15v.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Junnu Täyspaketti 50€ ( ei sisällä jäsenmaksua 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-50% kisamaksuista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Junnu aloituspaketti 150€ (sis. alkeiskurssin, jäsenyyden sekä täyspaketin)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-50% kisamaksuista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Greencard</a:t>
            </a: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kurssi 100€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Muut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Kilpailuhinnat alkaen 12€(klubikisat ei sisällä ruokailua)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Greenfee</a:t>
            </a: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60€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 kausivuokra 350€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Kausi kahvit 150€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Simulaattori 10€/tunti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4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Bägipaikat</a:t>
            </a:r>
            <a:r>
              <a:rPr lang="fi-FI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Hinnat 35€ -75€ ) </a:t>
            </a:r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1499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05EAE78-E5E0-00FC-432E-8B1651BDD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100965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4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460810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dirty="0"/>
              <a:t>Investoinnit 2024</a:t>
            </a:r>
            <a:br>
              <a:rPr lang="fi-FI" dirty="0"/>
            </a:br>
            <a:endParaRPr lang="en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A99FA3B-3D3B-F2C0-5BB9-4D5F9298F1DA}"/>
              </a:ext>
            </a:extLst>
          </p:cNvPr>
          <p:cNvSpPr txBox="1"/>
          <p:nvPr/>
        </p:nvSpPr>
        <p:spPr>
          <a:xfrm>
            <a:off x="1257300" y="1923534"/>
            <a:ext cx="941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Kastelujärjestelmän pumput 40.000,00 euroa</a:t>
            </a:r>
          </a:p>
        </p:txBody>
      </p:sp>
    </p:spTree>
    <p:extLst>
      <p:ext uri="{BB962C8B-B14F-4D97-AF65-F5344CB8AC3E}">
        <p14:creationId xmlns:p14="http://schemas.microsoft.com/office/powerpoint/2010/main" val="392387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3765"/>
            <a:ext cx="9144000" cy="475129"/>
          </a:xfrm>
        </p:spPr>
        <p:txBody>
          <a:bodyPr>
            <a:noAutofit/>
          </a:bodyPr>
          <a:lstStyle/>
          <a:p>
            <a:r>
              <a:rPr lang="fi-FI" sz="2800" dirty="0"/>
              <a:t>Kutsu</a:t>
            </a:r>
            <a:endParaRPr lang="en-FI" sz="28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354" y="1299882"/>
            <a:ext cx="4876799" cy="4607858"/>
          </a:xfrm>
        </p:spPr>
        <p:txBody>
          <a:bodyPr/>
          <a:lstStyle/>
          <a:p>
            <a:pPr marL="0" indent="0" algn="l">
              <a:buNone/>
            </a:pPr>
            <a:r>
              <a:rPr lang="fi-FI" b="1" dirty="0"/>
              <a:t>Kokkolan-Golf </a:t>
            </a:r>
            <a:r>
              <a:rPr lang="fi-FI" b="1" dirty="0" err="1"/>
              <a:t>Gamlakarleby</a:t>
            </a:r>
            <a:r>
              <a:rPr lang="fi-FI" b="1" dirty="0"/>
              <a:t> ry:n sääntömääräinen vuosikokous järjestetään torstaina 16.11.2023 klo18.00 Mediakulmassa osoitteessa Rantakatu 10</a:t>
            </a:r>
          </a:p>
          <a:p>
            <a:pPr marL="0" indent="0" algn="l">
              <a:buNone/>
            </a:pPr>
            <a:r>
              <a:rPr lang="fi-FI" b="1" dirty="0"/>
              <a:t>Kokouksessa käsitellään sääntömääräiset asiat ja seuran tulevaisuuden strategia</a:t>
            </a:r>
          </a:p>
          <a:p>
            <a:pPr marL="0" indent="0" algn="l">
              <a:buNone/>
            </a:pPr>
            <a:endParaRPr lang="fi-FI" sz="1100" b="1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943DA38-8A33-4695-99AB-EA74831A448A}"/>
              </a:ext>
            </a:extLst>
          </p:cNvPr>
          <p:cNvSpPr txBox="1"/>
          <p:nvPr/>
        </p:nvSpPr>
        <p:spPr>
          <a:xfrm>
            <a:off x="5818094" y="1402623"/>
            <a:ext cx="6161470" cy="295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i-FI" sz="2400" b="1" dirty="0"/>
              <a:t>Kokkolan-Golf </a:t>
            </a:r>
            <a:r>
              <a:rPr lang="fi-FI" sz="2400" b="1" dirty="0" err="1"/>
              <a:t>Gamlakarleby</a:t>
            </a:r>
            <a:r>
              <a:rPr lang="fi-FI" sz="2400" b="1" dirty="0"/>
              <a:t> ry s</a:t>
            </a:r>
            <a:r>
              <a:rPr lang="sv-SE" sz="2400" b="1" dirty="0" err="1"/>
              <a:t>tadgeenliga</a:t>
            </a:r>
            <a:r>
              <a:rPr lang="sv-SE" sz="2400" b="1" dirty="0"/>
              <a:t> årsmötet hålls torsdagen den 16.11.2023 </a:t>
            </a:r>
            <a:r>
              <a:rPr lang="sv-SE" sz="2400" b="1" dirty="0" err="1"/>
              <a:t>kl</a:t>
            </a:r>
            <a:r>
              <a:rPr lang="sv-SE" sz="2400" b="1" dirty="0"/>
              <a:t> 18.00 i Mediasalen Strandgatan 10 Karleby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v-SE" sz="24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2400" b="1" dirty="0"/>
              <a:t>På årsmötet behandlas stadgeenliga ärenden samt föreningens strategi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164557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305"/>
            <a:ext cx="9144000" cy="1244905"/>
          </a:xfrm>
        </p:spPr>
        <p:txBody>
          <a:bodyPr/>
          <a:lstStyle/>
          <a:p>
            <a:r>
              <a:rPr lang="fi-FI" dirty="0"/>
              <a:t>§ 7 ja 8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5918"/>
            <a:ext cx="9144000" cy="381183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§ 7: Johtokunta esittää, että kauden 2024 maksut hyväksytään esityksen mukaisesti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§ 8: Johtokunta esittää, että hyväksytään esityksen mukaisesti tilikaudelle 1.10.2023-30.9.2024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fi-FI" sz="2400" dirty="0"/>
              <a:t>Talousarvio ja sen sisältämät investoinnit 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fi-FI" sz="2400" dirty="0"/>
              <a:t>Toimintasuunnitelma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77964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675"/>
            <a:ext cx="9144000" cy="1344058"/>
          </a:xfrm>
        </p:spPr>
        <p:txBody>
          <a:bodyPr>
            <a:normAutofit fontScale="90000"/>
          </a:bodyPr>
          <a:lstStyle/>
          <a:p>
            <a:r>
              <a:rPr lang="fi-FI" dirty="0"/>
              <a:t>§ 9</a:t>
            </a: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1012941"/>
            <a:ext cx="9144000" cy="4649118"/>
          </a:xfrm>
        </p:spPr>
        <p:txBody>
          <a:bodyPr/>
          <a:lstStyle/>
          <a:p>
            <a:pPr algn="l"/>
            <a:r>
              <a:rPr lang="fi-FI" dirty="0"/>
              <a:t>Valitaan seuralle puheenjohtaja vuosille 2024-2026</a:t>
            </a:r>
          </a:p>
          <a:p>
            <a:pPr algn="l"/>
            <a:endParaRPr lang="fi-FI" dirty="0"/>
          </a:p>
          <a:p>
            <a:pPr lvl="1" algn="l"/>
            <a:r>
              <a:rPr lang="fi-FI" sz="2400" dirty="0"/>
              <a:t>Erovuorossa: puheenjohtaja Krister Höglund. Krister Höglund on ilmoittanut, että ei ole käytettävissä.</a:t>
            </a:r>
          </a:p>
          <a:p>
            <a:pPr lvl="1" algn="l"/>
            <a:endParaRPr lang="fi-FI" sz="2400" dirty="0"/>
          </a:p>
          <a:p>
            <a:pPr lvl="1" algn="l"/>
            <a:r>
              <a:rPr lang="fi-FI" sz="2400" dirty="0"/>
              <a:t>Ehdollepanotoimikunta esittää, että seuran uudeksi puheenjohtajaksi valitaan seuran nykyinen varapuheenjohtaja Johan Aspegren.</a:t>
            </a:r>
            <a:endParaRPr lang="fi-FI" sz="2800" dirty="0"/>
          </a:p>
          <a:p>
            <a:pPr lvl="1" algn="l"/>
            <a:endParaRPr lang="fi-FI" dirty="0"/>
          </a:p>
          <a:p>
            <a:pPr lvl="1" algn="l"/>
            <a:endParaRPr lang="fi-FI" dirty="0"/>
          </a:p>
          <a:p>
            <a:pPr lvl="2" algn="l"/>
            <a:r>
              <a:rPr lang="fi-FI" dirty="0"/>
              <a:t>…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57378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675"/>
            <a:ext cx="9144000" cy="1344058"/>
          </a:xfrm>
        </p:spPr>
        <p:txBody>
          <a:bodyPr>
            <a:normAutofit fontScale="90000"/>
          </a:bodyPr>
          <a:lstStyle/>
          <a:p>
            <a:r>
              <a:rPr lang="fi-FI" dirty="0"/>
              <a:t>§ 10</a:t>
            </a:r>
            <a:br>
              <a:rPr lang="fi-FI" dirty="0"/>
            </a:br>
            <a:endParaRPr lang="en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E59FED-533B-1890-C266-7B8104257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000" y="1016000"/>
            <a:ext cx="10553700" cy="4597400"/>
          </a:xfrm>
        </p:spPr>
        <p:txBody>
          <a:bodyPr/>
          <a:lstStyle/>
          <a:p>
            <a:pPr algn="l"/>
            <a:r>
              <a:rPr lang="fi-FI" dirty="0"/>
              <a:t>Valitaan seuralle tarvittavat johtokunnan jäsenet</a:t>
            </a:r>
          </a:p>
          <a:p>
            <a:pPr algn="l"/>
            <a:endParaRPr lang="fi-FI" dirty="0"/>
          </a:p>
          <a:p>
            <a:pPr lvl="1" algn="l"/>
            <a:r>
              <a:rPr lang="fi-FI" sz="2400" dirty="0"/>
              <a:t>Varsinaisista jäsenistä erovuorossa ovat Matti Valavaara ja Petri Kaustinen. Matti Valavaara on ilmoittanut, että ei ole käytettävissä. </a:t>
            </a:r>
          </a:p>
          <a:p>
            <a:pPr lvl="1" algn="l"/>
            <a:endParaRPr lang="fi-FI" sz="2400" dirty="0"/>
          </a:p>
          <a:p>
            <a:pPr lvl="1" algn="l"/>
            <a:r>
              <a:rPr lang="fi-FI" sz="2400" dirty="0"/>
              <a:t>Ehdollepanotoimikunta esittää, että johtokunnan varsinaisiksi jäseniksi kaudelle 2024-2026 valitaan Petri Kaustinen ja Ari Seppälä.</a:t>
            </a:r>
          </a:p>
          <a:p>
            <a:pPr lvl="1" algn="l"/>
            <a:endParaRPr lang="fi-FI" sz="2400" dirty="0"/>
          </a:p>
          <a:p>
            <a:pPr lvl="1" algn="l"/>
            <a:r>
              <a:rPr lang="fi-FI" sz="2400" dirty="0"/>
              <a:t>Johan </a:t>
            </a:r>
            <a:r>
              <a:rPr lang="fi-FI" sz="2400" dirty="0" err="1"/>
              <a:t>Aspegrenin</a:t>
            </a:r>
            <a:r>
              <a:rPr lang="fi-FI" sz="2400" dirty="0"/>
              <a:t> jäljelle olevalle kaudelle 2024-2025 toimikunta ehdottaa valittavaksi Juha Puskalaa.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4610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372"/>
            <a:ext cx="9144000" cy="1167787"/>
          </a:xfrm>
        </p:spPr>
        <p:txBody>
          <a:bodyPr/>
          <a:lstStyle/>
          <a:p>
            <a:r>
              <a:rPr lang="fi-FI" dirty="0"/>
              <a:t>§ 11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1846"/>
            <a:ext cx="9144000" cy="324997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Ehdotetaan tilintarkastajaksi </a:t>
            </a:r>
            <a:r>
              <a:rPr lang="fi-FI" b="1" i="1" dirty="0"/>
              <a:t>KHT-yhteisö Ernst &amp; Young Oy, </a:t>
            </a:r>
            <a:r>
              <a:rPr lang="fi-FI" dirty="0"/>
              <a:t>päävastuullisena tilintarkastajanaan </a:t>
            </a:r>
            <a:r>
              <a:rPr lang="fi-FI" b="1" i="1" dirty="0"/>
              <a:t>KHT Anders Forsström </a:t>
            </a:r>
            <a:r>
              <a:rPr lang="fi-FI" dirty="0"/>
              <a:t>ja toiseksi tilintarkastajaksi </a:t>
            </a:r>
            <a:r>
              <a:rPr lang="fi-FI" b="1" i="1" dirty="0"/>
              <a:t>KHT </a:t>
            </a:r>
            <a:r>
              <a:rPr lang="en-US" b="1" i="1" dirty="0"/>
              <a:t>Anders </a:t>
            </a:r>
            <a:r>
              <a:rPr lang="en-US" b="1" i="1" dirty="0" err="1"/>
              <a:t>Mattsson</a:t>
            </a:r>
            <a:r>
              <a:rPr lang="fi-FI" b="1" i="1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b="1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Ehdotetaan varsinaisten tilintarkastajien varalle </a:t>
            </a:r>
            <a:r>
              <a:rPr lang="fi-FI" b="1" i="1" dirty="0"/>
              <a:t>KHT </a:t>
            </a:r>
            <a:r>
              <a:rPr lang="en-US" b="1" i="1" dirty="0"/>
              <a:t>Kristian Berg </a:t>
            </a:r>
            <a:r>
              <a:rPr lang="en-US" b="1" i="1" dirty="0" err="1"/>
              <a:t>sekä</a:t>
            </a:r>
            <a:r>
              <a:rPr lang="en-US" b="1" i="1" dirty="0"/>
              <a:t> KHT </a:t>
            </a:r>
            <a:r>
              <a:rPr lang="en-US" b="1" i="1" dirty="0" err="1"/>
              <a:t>Christoffer</a:t>
            </a:r>
            <a:r>
              <a:rPr lang="en-US" b="1" i="1" dirty="0"/>
              <a:t> Granholm</a:t>
            </a:r>
            <a:r>
              <a:rPr lang="en-US" dirty="0"/>
              <a:t>.</a:t>
            </a: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35447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654"/>
            <a:ext cx="9144000" cy="1679669"/>
          </a:xfrm>
        </p:spPr>
        <p:txBody>
          <a:bodyPr>
            <a:normAutofit/>
          </a:bodyPr>
          <a:lstStyle/>
          <a:p>
            <a:r>
              <a:rPr lang="fi-FI" dirty="0"/>
              <a:t>Strategian esittely §12</a:t>
            </a:r>
            <a:endParaRPr lang="en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C6C8EED-FFD4-0D1E-DA42-C5D5F7F38652}"/>
              </a:ext>
            </a:extLst>
          </p:cNvPr>
          <p:cNvSpPr txBox="1"/>
          <p:nvPr/>
        </p:nvSpPr>
        <p:spPr>
          <a:xfrm>
            <a:off x="1795346" y="28373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/>
              <a:t>Esityskalvot</a:t>
            </a:r>
          </a:p>
        </p:txBody>
      </p:sp>
    </p:spTree>
    <p:extLst>
      <p:ext uri="{BB962C8B-B14F-4D97-AF65-F5344CB8AC3E}">
        <p14:creationId xmlns:p14="http://schemas.microsoft.com/office/powerpoint/2010/main" val="1329461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river, nature&#10;&#10;Description automatically generated">
            <a:extLst>
              <a:ext uri="{FF2B5EF4-FFF2-40B4-BE49-F238E27FC236}">
                <a16:creationId xmlns:a16="http://schemas.microsoft.com/office/drawing/2014/main" id="{3F790F30-3D86-5347-BE9F-DB4215814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" t="325"/>
          <a:stretch/>
        </p:blipFill>
        <p:spPr>
          <a:xfrm>
            <a:off x="-1" y="0"/>
            <a:ext cx="6062547" cy="4050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1084B-D92D-B54E-ABAC-D611559573E2}"/>
              </a:ext>
            </a:extLst>
          </p:cNvPr>
          <p:cNvSpPr txBox="1"/>
          <p:nvPr/>
        </p:nvSpPr>
        <p:spPr>
          <a:xfrm>
            <a:off x="3899065" y="5656881"/>
            <a:ext cx="43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accent2"/>
                </a:solidFill>
              </a:rPr>
              <a:t>Strategia </a:t>
            </a:r>
            <a:endParaRPr lang="en-FI" sz="2400" b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A golf course with a pond&#10;&#10;Description automatically generated with medium confidence">
            <a:extLst>
              <a:ext uri="{FF2B5EF4-FFF2-40B4-BE49-F238E27FC236}">
                <a16:creationId xmlns:a16="http://schemas.microsoft.com/office/drawing/2014/main" id="{9A7C1E6B-EDC3-844E-99FF-FE28DE267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" r="1194"/>
          <a:stretch/>
        </p:blipFill>
        <p:spPr>
          <a:xfrm>
            <a:off x="6129453" y="0"/>
            <a:ext cx="6062547" cy="4050762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19AA230-EE32-3343-A2DA-5B00BBE31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14" b="22439"/>
          <a:stretch/>
        </p:blipFill>
        <p:spPr>
          <a:xfrm>
            <a:off x="5030042" y="4277168"/>
            <a:ext cx="2068855" cy="11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1516"/>
          </a:xfrm>
        </p:spPr>
        <p:txBody>
          <a:bodyPr>
            <a:normAutofit fontScale="90000"/>
          </a:bodyPr>
          <a:lstStyle/>
          <a:p>
            <a:r>
              <a:rPr lang="fi-FI" dirty="0"/>
              <a:t>Arvot</a:t>
            </a:r>
            <a:br>
              <a:rPr lang="fi-FI" dirty="0"/>
            </a:b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716"/>
            <a:ext cx="9144000" cy="34840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Pelaajalähtöisyys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Avoin &amp; osallistava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Tasavertaisuus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Rohkeus kehittää ja uudistaa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Kestävä tulevaisuus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83549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4806"/>
          </a:xfrm>
        </p:spPr>
        <p:txBody>
          <a:bodyPr>
            <a:normAutofit fontScale="90000"/>
          </a:bodyPr>
          <a:lstStyle/>
          <a:p>
            <a:r>
              <a:rPr lang="fi-FI" dirty="0"/>
              <a:t>Missio</a:t>
            </a:r>
            <a:br>
              <a:rPr lang="fi-FI" dirty="0"/>
            </a:b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716"/>
            <a:ext cx="9144000" cy="34840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Kokkolan Golf mahdollistaa liikunnallisen elämäntavan kaikenikäisille hyvässä seurassa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36683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4806"/>
          </a:xfrm>
        </p:spPr>
        <p:txBody>
          <a:bodyPr>
            <a:normAutofit fontScale="90000"/>
          </a:bodyPr>
          <a:lstStyle/>
          <a:p>
            <a:r>
              <a:rPr lang="fi-FI" dirty="0"/>
              <a:t>Visio</a:t>
            </a:r>
            <a:br>
              <a:rPr lang="fi-FI" dirty="0"/>
            </a:b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716"/>
            <a:ext cx="9144000" cy="34840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Kokonaisvaltainen pelikokemus Suomen kauneimmalla puistokentällä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07026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26778"/>
            <a:ext cx="9144000" cy="82193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Strategiset valinnat/menestystä tukevat askeleet</a:t>
            </a:r>
            <a:br>
              <a:rPr lang="fi-FI" sz="4000" dirty="0"/>
            </a:br>
            <a:br>
              <a:rPr lang="fi-FI" sz="4000" dirty="0"/>
            </a:b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4732"/>
            <a:ext cx="9144000" cy="414419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Talouden turvaaminen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Junioritoiminnan kehittäminen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Parasta palvelua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Sitoutunut jäsenistö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Tiedolla johtaminen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Viestintä ja markkinointi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Investoinnit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Ympäristö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 err="1"/>
              <a:t>Mun</a:t>
            </a:r>
            <a:r>
              <a:rPr lang="fi-FI" sz="2000" dirty="0"/>
              <a:t> tapa pelata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Kentänhoidon standardit</a:t>
            </a:r>
          </a:p>
          <a:p>
            <a:endParaRPr lang="fi-FI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3298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3FEF-39F4-EF43-9C4C-EBB9C076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1" y="1559859"/>
            <a:ext cx="5049452" cy="2572870"/>
          </a:xfrm>
        </p:spPr>
        <p:txBody>
          <a:bodyPr>
            <a:noAutofit/>
          </a:bodyPr>
          <a:lstStyle/>
          <a:p>
            <a:r>
              <a:rPr lang="fi-FI" sz="2800" dirty="0"/>
              <a:t>Kokouskutsu on ollut nähtävillä seuran sivuilla tiistaista 31.10.2023 alkaen. 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Lisäksi kokouskutsu on ollut Kokkola-lehdessä sekä ÖT -lehdessä ke 8.11.2023</a:t>
            </a:r>
            <a:endParaRPr lang="en-FI" sz="2800" dirty="0"/>
          </a:p>
        </p:txBody>
      </p:sp>
      <p:pic>
        <p:nvPicPr>
          <p:cNvPr id="5" name="Content Placeholder 4" descr="A picture containing tree, grass, outdoor, green&#10;&#10;Description automatically generated">
            <a:extLst>
              <a:ext uri="{FF2B5EF4-FFF2-40B4-BE49-F238E27FC236}">
                <a16:creationId xmlns:a16="http://schemas.microsoft.com/office/drawing/2014/main" id="{33416E5F-6D26-C945-A48F-F2494EA07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26" r="32343"/>
          <a:stretch/>
        </p:blipFill>
        <p:spPr>
          <a:xfrm>
            <a:off x="6095999" y="0"/>
            <a:ext cx="6096001" cy="6255833"/>
          </a:xfrm>
        </p:spPr>
      </p:pic>
    </p:spTree>
    <p:extLst>
      <p:ext uri="{BB962C8B-B14F-4D97-AF65-F5344CB8AC3E}">
        <p14:creationId xmlns:p14="http://schemas.microsoft.com/office/powerpoint/2010/main" val="3670627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26778"/>
            <a:ext cx="9144000" cy="82193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Isoimmat tulevat investoinnit</a:t>
            </a:r>
            <a:br>
              <a:rPr lang="fi-FI" sz="4000" dirty="0"/>
            </a:br>
            <a:br>
              <a:rPr lang="fi-FI" sz="4000" dirty="0"/>
            </a:b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4732"/>
            <a:ext cx="9144000" cy="414419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Talouden turvaaminen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Junioritoiminnan kehittäminen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Parasta palvelua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Sitoutunut jäsenistö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Tiedolla johtaminen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Viestintä ja markkinointi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Investoinnit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Ympäristö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 err="1"/>
              <a:t>Mun</a:t>
            </a:r>
            <a:r>
              <a:rPr lang="fi-FI" sz="2000" dirty="0"/>
              <a:t> tapa pelata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Kentänhoidon standardit</a:t>
            </a:r>
          </a:p>
          <a:p>
            <a:endParaRPr lang="fi-FI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93978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26778"/>
            <a:ext cx="9144000" cy="82193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Isoimmat investoinnit järjestys</a:t>
            </a:r>
            <a:br>
              <a:rPr lang="fi-FI" sz="4000" dirty="0"/>
            </a:br>
            <a:br>
              <a:rPr lang="fi-FI" sz="4000" dirty="0"/>
            </a:br>
            <a:br>
              <a:rPr lang="fi-FI" sz="4000" dirty="0"/>
            </a:br>
            <a:br>
              <a:rPr lang="fi-FI" sz="4000" dirty="0"/>
            </a:b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73997"/>
            <a:ext cx="9144000" cy="4643918"/>
          </a:xfrm>
        </p:spPr>
        <p:txBody>
          <a:bodyPr/>
          <a:lstStyle/>
          <a:p>
            <a:endParaRPr lang="fi-FI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F57FBDB-0873-7BE9-1CFA-9F8B2914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7" y="940085"/>
            <a:ext cx="10806545" cy="50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82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321"/>
            <a:ext cx="9144000" cy="1390880"/>
          </a:xfrm>
        </p:spPr>
        <p:txBody>
          <a:bodyPr/>
          <a:lstStyle/>
          <a:p>
            <a:r>
              <a:rPr lang="fi-FI" dirty="0"/>
              <a:t>§ 13 muut asiat</a:t>
            </a: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8627"/>
            <a:ext cx="9144000" cy="288917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Vuosikokoukselle ei ole tuotu muita asioita käsiteltäväksi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6978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47960"/>
          </a:xfrm>
        </p:spPr>
        <p:txBody>
          <a:bodyPr>
            <a:normAutofit fontScale="90000"/>
          </a:bodyPr>
          <a:lstStyle/>
          <a:p>
            <a:r>
              <a:rPr lang="fi-FI" dirty="0"/>
              <a:t>§ 14</a:t>
            </a:r>
            <a:br>
              <a:rPr lang="fi-FI" dirty="0"/>
            </a:br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716"/>
            <a:ext cx="9144000" cy="34840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Kokouksen päättäminen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69215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AB14-812C-304C-A6DA-4CD57096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66092"/>
            <a:ext cx="10515600" cy="302963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Kiitos kokouksesta</a:t>
            </a:r>
            <a:br>
              <a:rPr lang="fi-FI" dirty="0">
                <a:solidFill>
                  <a:schemeClr val="bg1"/>
                </a:solidFill>
              </a:rPr>
            </a:br>
            <a:endParaRPr lang="en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3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3939549-1FB4-7C4B-6078-5BFAF447E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86267"/>
            <a:ext cx="103759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0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435"/>
            <a:ext cx="9144000" cy="869577"/>
          </a:xfrm>
        </p:spPr>
        <p:txBody>
          <a:bodyPr>
            <a:normAutofit/>
          </a:bodyPr>
          <a:lstStyle/>
          <a:p>
            <a:r>
              <a:rPr lang="fi-FI" sz="4000" dirty="0"/>
              <a:t>Kehitys lähialueilla 2023</a:t>
            </a:r>
            <a:endParaRPr lang="en-FI" sz="4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3E2EBB8-0E84-435D-B463-A77C83B2E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013012"/>
            <a:ext cx="9715500" cy="48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0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1E6913-4386-3F43-974A-5059A10B3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2BC2A4A-323C-9915-369F-7E8E7281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482599"/>
            <a:ext cx="9880600" cy="52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E61963-3DDB-3F41-B93B-370C80AD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1317"/>
            <a:ext cx="9144000" cy="564777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Jäsenet ikäryhmittäin</a:t>
            </a:r>
            <a:endParaRPr lang="en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7640191-6F93-9191-76D5-25BFCD54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1246094"/>
            <a:ext cx="10274300" cy="46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118E918-FFFD-538F-4FF8-24C6FA9A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81000"/>
            <a:ext cx="93091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9316"/>
      </p:ext>
    </p:extLst>
  </p:cSld>
  <p:clrMapOvr>
    <a:masterClrMapping/>
  </p:clrMapOvr>
</p:sld>
</file>

<file path=ppt/theme/theme1.xml><?xml version="1.0" encoding="utf-8"?>
<a:theme xmlns:a="http://schemas.openxmlformats.org/drawingml/2006/main" name="KoG Logolla">
  <a:themeElements>
    <a:clrScheme name="KoG 1">
      <a:dk1>
        <a:srgbClr val="000000"/>
      </a:dk1>
      <a:lt1>
        <a:srgbClr val="FFFFFF"/>
      </a:lt1>
      <a:dk2>
        <a:srgbClr val="565E69"/>
      </a:dk2>
      <a:lt2>
        <a:srgbClr val="DBEFF9"/>
      </a:lt2>
      <a:accent1>
        <a:srgbClr val="319ED8"/>
      </a:accent1>
      <a:accent2>
        <a:srgbClr val="289551"/>
      </a:accent2>
      <a:accent3>
        <a:srgbClr val="5B8FB4"/>
      </a:accent3>
      <a:accent4>
        <a:srgbClr val="54875B"/>
      </a:accent4>
      <a:accent5>
        <a:srgbClr val="62798F"/>
      </a:accent5>
      <a:accent6>
        <a:srgbClr val="5C755E"/>
      </a:accent6>
      <a:hlink>
        <a:srgbClr val="319ED8"/>
      </a:hlink>
      <a:folHlink>
        <a:srgbClr val="28955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G Powerpoint" id="{9B502D33-A58F-9A44-BF11-44FB7F1B0E98}" vid="{7E6B664F-4FC5-C949-8A11-2810C7C91BBD}"/>
    </a:ext>
  </a:extLst>
</a:theme>
</file>

<file path=ppt/theme/theme2.xml><?xml version="1.0" encoding="utf-8"?>
<a:theme xmlns:a="http://schemas.openxmlformats.org/drawingml/2006/main" name="KoG ilman logoa">
  <a:themeElements>
    <a:clrScheme name="KoG 1">
      <a:dk1>
        <a:srgbClr val="000000"/>
      </a:dk1>
      <a:lt1>
        <a:srgbClr val="FFFFFF"/>
      </a:lt1>
      <a:dk2>
        <a:srgbClr val="565E69"/>
      </a:dk2>
      <a:lt2>
        <a:srgbClr val="DBEFF9"/>
      </a:lt2>
      <a:accent1>
        <a:srgbClr val="319ED8"/>
      </a:accent1>
      <a:accent2>
        <a:srgbClr val="289551"/>
      </a:accent2>
      <a:accent3>
        <a:srgbClr val="5B8FB4"/>
      </a:accent3>
      <a:accent4>
        <a:srgbClr val="54875B"/>
      </a:accent4>
      <a:accent5>
        <a:srgbClr val="62798F"/>
      </a:accent5>
      <a:accent6>
        <a:srgbClr val="5C755E"/>
      </a:accent6>
      <a:hlink>
        <a:srgbClr val="319ED8"/>
      </a:hlink>
      <a:folHlink>
        <a:srgbClr val="28955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G Powerpoint" id="{9B502D33-A58F-9A44-BF11-44FB7F1B0E98}" vid="{64799BFB-4420-7442-ADCE-1E307A116924}"/>
    </a:ext>
  </a:extLst>
</a:theme>
</file>

<file path=ppt/theme/theme3.xml><?xml version="1.0" encoding="utf-8"?>
<a:theme xmlns:a="http://schemas.openxmlformats.org/drawingml/2006/main" name="Nurmella">
  <a:themeElements>
    <a:clrScheme name="KoG 1">
      <a:dk1>
        <a:srgbClr val="000000"/>
      </a:dk1>
      <a:lt1>
        <a:srgbClr val="FFFFFF"/>
      </a:lt1>
      <a:dk2>
        <a:srgbClr val="565E69"/>
      </a:dk2>
      <a:lt2>
        <a:srgbClr val="DBEFF9"/>
      </a:lt2>
      <a:accent1>
        <a:srgbClr val="319ED8"/>
      </a:accent1>
      <a:accent2>
        <a:srgbClr val="289551"/>
      </a:accent2>
      <a:accent3>
        <a:srgbClr val="5B8FB4"/>
      </a:accent3>
      <a:accent4>
        <a:srgbClr val="54875B"/>
      </a:accent4>
      <a:accent5>
        <a:srgbClr val="62798F"/>
      </a:accent5>
      <a:accent6>
        <a:srgbClr val="5C755E"/>
      </a:accent6>
      <a:hlink>
        <a:srgbClr val="319ED8"/>
      </a:hlink>
      <a:folHlink>
        <a:srgbClr val="28955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G Powerpoint" id="{9B502D33-A58F-9A44-BF11-44FB7F1B0E98}" vid="{57C92B16-2738-4E4A-B9F7-BD9E5105BF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KoG Powerpoint (003)</Template>
  <TotalTime>3664</TotalTime>
  <Words>1297</Words>
  <Application>Microsoft Office PowerPoint</Application>
  <PresentationFormat>Laajakuva</PresentationFormat>
  <Paragraphs>243</Paragraphs>
  <Slides>44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Symbol</vt:lpstr>
      <vt:lpstr>KoG Logolla</vt:lpstr>
      <vt:lpstr>KoG ilman logoa</vt:lpstr>
      <vt:lpstr>Nurmella</vt:lpstr>
      <vt:lpstr>PowerPoint-esitys</vt:lpstr>
      <vt:lpstr>Esityslista vuosikokous 16.11.2023 klo 18.00</vt:lpstr>
      <vt:lpstr>Kutsu</vt:lpstr>
      <vt:lpstr>Kokouskutsu on ollut nähtävillä seuran sivuilla tiistaista 31.10.2023 alkaen.   Lisäksi kokouskutsu on ollut Kokkola-lehdessä sekä ÖT -lehdessä ke 8.11.2023</vt:lpstr>
      <vt:lpstr>PowerPoint-esitys</vt:lpstr>
      <vt:lpstr>Kehitys lähialueilla 2023</vt:lpstr>
      <vt:lpstr>PowerPoint-esitys</vt:lpstr>
      <vt:lpstr> Jäsenet ikäryhmittäin</vt:lpstr>
      <vt:lpstr>PowerPoint-esitys</vt:lpstr>
      <vt:lpstr>PowerPoint-esitys</vt:lpstr>
      <vt:lpstr>Kuluneen kauden aikatauluja</vt:lpstr>
      <vt:lpstr>Pelaaja-ensin kyselyn sijoitus 2018-2023 </vt:lpstr>
      <vt:lpstr> </vt:lpstr>
      <vt:lpstr>PowerPoint-esitys</vt:lpstr>
      <vt:lpstr>Keskeiset tavoitteet kaudelle 2023 olivat</vt:lpstr>
      <vt:lpstr>Toimintakatsaukset toimikunnittain</vt:lpstr>
      <vt:lpstr>Esityslista § 5 </vt:lpstr>
      <vt:lpstr>PowerPoint-esitys</vt:lpstr>
      <vt:lpstr>PowerPoint-esitys</vt:lpstr>
      <vt:lpstr>PowerPoint-esitys</vt:lpstr>
      <vt:lpstr>§ 6</vt:lpstr>
      <vt:lpstr>Keskeiset tavoitteet 2024</vt:lpstr>
      <vt:lpstr>Toimintasuunnitelmat toimikunnittain</vt:lpstr>
      <vt:lpstr> </vt:lpstr>
      <vt:lpstr>PowerPoint-esitys</vt:lpstr>
      <vt:lpstr>PowerPoint-esitys</vt:lpstr>
      <vt:lpstr>PowerPoint-esitys</vt:lpstr>
      <vt:lpstr>PowerPoint-esitys</vt:lpstr>
      <vt:lpstr>Investoinnit 2024 </vt:lpstr>
      <vt:lpstr>§ 7 ja 8</vt:lpstr>
      <vt:lpstr>§ 9 </vt:lpstr>
      <vt:lpstr>§ 10 </vt:lpstr>
      <vt:lpstr>§ 11</vt:lpstr>
      <vt:lpstr>Strategian esittely §12</vt:lpstr>
      <vt:lpstr>PowerPoint-esitys</vt:lpstr>
      <vt:lpstr>Arvot  </vt:lpstr>
      <vt:lpstr>Missio  </vt:lpstr>
      <vt:lpstr>Visio  </vt:lpstr>
      <vt:lpstr>Strategiset valinnat/menestystä tukevat askeleet   </vt:lpstr>
      <vt:lpstr>Isoimmat tulevat investoinnit   </vt:lpstr>
      <vt:lpstr>Isoimmat investoinnit järjestys     </vt:lpstr>
      <vt:lpstr>§ 13 muut asiat</vt:lpstr>
      <vt:lpstr>§ 14 </vt:lpstr>
      <vt:lpstr>Kiitos kokouksesta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Krister Höglund</dc:creator>
  <cp:lastModifiedBy>Petter Lillvik</cp:lastModifiedBy>
  <cp:revision>16</cp:revision>
  <dcterms:created xsi:type="dcterms:W3CDTF">2021-10-27T09:17:40Z</dcterms:created>
  <dcterms:modified xsi:type="dcterms:W3CDTF">2023-11-17T07:46:42Z</dcterms:modified>
</cp:coreProperties>
</file>